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2"/>
    <p:sldId id="260" r:id="rId3"/>
  </p:sldIdLst>
  <p:sldSz cx="12192000" cy="6858000"/>
  <p:notesSz cx="6858000" cy="98742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7" autoAdjust="0"/>
    <p:restoredTop sz="94660"/>
  </p:normalViewPr>
  <p:slideViewPr>
    <p:cSldViewPr snapToGrid="0">
      <p:cViewPr>
        <p:scale>
          <a:sx n="110" d="100"/>
          <a:sy n="110" d="100"/>
        </p:scale>
        <p:origin x="-510"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40634121-8211-45AC-990B-32AD7A74B708}" type="datetimeFigureOut">
              <a:rPr lang="fr-FR" smtClean="0"/>
              <a:t>24/01/2020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67F0C9-C43E-44B5-BED4-3196C871DF2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0634121-8211-45AC-990B-32AD7A74B708}" type="datetimeFigureOut">
              <a:rPr lang="fr-FR" smtClean="0"/>
              <a:t>24/01/2020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67F0C9-C43E-44B5-BED4-3196C871DF2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0634121-8211-45AC-990B-32AD7A74B708}" type="datetimeFigureOut">
              <a:rPr lang="fr-FR" smtClean="0"/>
              <a:t>24/01/2020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67F0C9-C43E-44B5-BED4-3196C871DF2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0634121-8211-45AC-990B-32AD7A74B708}" type="datetimeFigureOut">
              <a:rPr lang="fr-FR" smtClean="0"/>
              <a:t>24/01/2020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67F0C9-C43E-44B5-BED4-3196C871DF2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40634121-8211-45AC-990B-32AD7A74B708}" type="datetimeFigureOut">
              <a:rPr lang="fr-FR" smtClean="0"/>
              <a:t>24/01/2020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67F0C9-C43E-44B5-BED4-3196C871DF2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0634121-8211-45AC-990B-32AD7A74B708}" type="datetimeFigureOut">
              <a:rPr lang="fr-FR" smtClean="0"/>
              <a:t>24/01/2020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67F0C9-C43E-44B5-BED4-3196C871DF2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0634121-8211-45AC-990B-32AD7A74B708}" type="datetimeFigureOut">
              <a:rPr lang="fr-FR" smtClean="0"/>
              <a:t>24/01/2020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67F0C9-C43E-44B5-BED4-3196C871DF2F}"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0634121-8211-45AC-990B-32AD7A74B708}" type="datetimeFigureOut">
              <a:rPr lang="fr-FR" smtClean="0"/>
              <a:t>24/01/2020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67F0C9-C43E-44B5-BED4-3196C871DF2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0634121-8211-45AC-990B-32AD7A74B708}" type="datetimeFigureOut">
              <a:rPr lang="fr-FR" smtClean="0"/>
              <a:t>24/01/2020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67F0C9-C43E-44B5-BED4-3196C871DF2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40634121-8211-45AC-990B-32AD7A74B708}" type="datetimeFigureOut">
              <a:rPr lang="fr-FR" smtClean="0"/>
              <a:t>24/01/2020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67F0C9-C43E-44B5-BED4-3196C871DF2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40634121-8211-45AC-990B-32AD7A74B708}" type="datetimeFigureOut">
              <a:rPr lang="fr-FR" smtClean="0"/>
              <a:t>24/01/2020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67F0C9-C43E-44B5-BED4-3196C871DF2F}"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34121-8211-45AC-990B-32AD7A74B708}" type="datetimeFigureOut">
              <a:rPr lang="fr-FR" smtClean="0"/>
              <a:t>24/01/2020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7F0C9-C43E-44B5-BED4-3196C871DF2F}"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carapito@unistra.fr" TargetMode="External"/><Relationship Id="rId13" Type="http://schemas.openxmlformats.org/officeDocument/2006/relationships/image" Target="../media/image5.jpeg"/><Relationship Id="rId18" Type="http://schemas.microsoft.com/office/2007/relationships/hdphoto" Target="../media/hdphoto1.wdp"/><Relationship Id="rId3" Type="http://schemas.openxmlformats.org/officeDocument/2006/relationships/hyperlink" Target="mailto:fettous@unistra.f" TargetMode="External"/><Relationship Id="rId21" Type="http://schemas.openxmlformats.org/officeDocument/2006/relationships/image" Target="../media/image11.png"/><Relationship Id="rId7" Type="http://schemas.openxmlformats.org/officeDocument/2006/relationships/hyperlink" Target="mailto:ceraline@unistra.fr" TargetMode="External"/><Relationship Id="rId12" Type="http://schemas.openxmlformats.org/officeDocument/2006/relationships/image" Target="../media/image4.jpeg"/><Relationship Id="rId17" Type="http://schemas.openxmlformats.org/officeDocument/2006/relationships/image" Target="../media/image8.png"/><Relationship Id="rId2" Type="http://schemas.openxmlformats.org/officeDocument/2006/relationships/hyperlink" Target="https://ecandidat.unistra.fr/ecandidat/#%21accueilView" TargetMode="External"/><Relationship Id="rId16" Type="http://schemas.openxmlformats.org/officeDocument/2006/relationships/image" Target="../media/image7.png"/><Relationship Id="rId20"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hyperlink" Target="mailto:prevost@unistra.fr" TargetMode="External"/><Relationship Id="rId11" Type="http://schemas.openxmlformats.org/officeDocument/2006/relationships/image" Target="../media/image3.png"/><Relationship Id="rId5" Type="http://schemas.openxmlformats.org/officeDocument/2006/relationships/hyperlink" Target="mailto:berst@unistra.fr" TargetMode="External"/><Relationship Id="rId15" Type="http://schemas.openxmlformats.org/officeDocument/2006/relationships/image" Target="../media/image6.png"/><Relationship Id="rId10" Type="http://schemas.openxmlformats.org/officeDocument/2006/relationships/image" Target="../media/image2.png"/><Relationship Id="rId19" Type="http://schemas.openxmlformats.org/officeDocument/2006/relationships/image" Target="../media/image9.jpeg"/><Relationship Id="rId4" Type="http://schemas.openxmlformats.org/officeDocument/2006/relationships/hyperlink" Target="mailto:vbruchmann@unistra.fr" TargetMode="External"/><Relationship Id="rId9" Type="http://schemas.openxmlformats.org/officeDocument/2006/relationships/image" Target="../media/image1.jpeg"/><Relationship Id="rId14" Type="http://schemas.openxmlformats.org/officeDocument/2006/relationships/hyperlink" Target="https://fr.wikipedia.org/wiki/Fichier:IGBMC_2012_logo.png" TargetMode="External"/></Relationships>
</file>

<file path=ppt/slides/_rels/slide2.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image" Target="../media/image16.png"/><Relationship Id="rId18" Type="http://schemas.openxmlformats.org/officeDocument/2006/relationships/image" Target="../media/image8.png"/><Relationship Id="rId3" Type="http://schemas.openxmlformats.org/officeDocument/2006/relationships/hyperlink" Target="mailto:ceraline@unistra.fr" TargetMode="External"/><Relationship Id="rId7" Type="http://schemas.openxmlformats.org/officeDocument/2006/relationships/image" Target="../media/image12.png"/><Relationship Id="rId12" Type="http://schemas.openxmlformats.org/officeDocument/2006/relationships/image" Target="../media/image15.wmf"/><Relationship Id="rId17" Type="http://schemas.openxmlformats.org/officeDocument/2006/relationships/image" Target="../media/image18.emf"/><Relationship Id="rId2" Type="http://schemas.openxmlformats.org/officeDocument/2006/relationships/hyperlink" Target="mailto:prevost@unistra.fr" TargetMode="External"/><Relationship Id="rId16" Type="http://schemas.openxmlformats.org/officeDocument/2006/relationships/image" Target="../media/image2.png"/><Relationship Id="rId20"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hyperlink" Target="mailto:vbruchmann@unistra.fr" TargetMode="External"/><Relationship Id="rId11" Type="http://schemas.openxmlformats.org/officeDocument/2006/relationships/image" Target="../media/image14.jpeg"/><Relationship Id="rId5" Type="http://schemas.openxmlformats.org/officeDocument/2006/relationships/hyperlink" Target="mailto:fettous@unistra.fr" TargetMode="External"/><Relationship Id="rId15" Type="http://schemas.openxmlformats.org/officeDocument/2006/relationships/image" Target="../media/image17.jpeg"/><Relationship Id="rId10" Type="http://schemas.microsoft.com/office/2007/relationships/hdphoto" Target="../media/hdphoto3.wdp"/><Relationship Id="rId19" Type="http://schemas.microsoft.com/office/2007/relationships/hdphoto" Target="../media/hdphoto1.wdp"/><Relationship Id="rId4" Type="http://schemas.openxmlformats.org/officeDocument/2006/relationships/hyperlink" Target="mailto:carapito@unistra.fr" TargetMode="External"/><Relationship Id="rId9" Type="http://schemas.openxmlformats.org/officeDocument/2006/relationships/image" Target="../media/image13.png"/><Relationship Id="rId14" Type="http://schemas.microsoft.com/office/2007/relationships/hdphoto" Target="../media/hdphoto4.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56852" y="1223755"/>
            <a:ext cx="3315013" cy="3539430"/>
          </a:xfrm>
          <a:prstGeom prst="rect">
            <a:avLst/>
          </a:prstGeom>
          <a:ln>
            <a:solidFill>
              <a:srgbClr val="FF0000"/>
            </a:solidFill>
          </a:ln>
        </p:spPr>
        <p:txBody>
          <a:bodyPr wrap="square">
            <a:spAutoFit/>
          </a:bodyPr>
          <a:lstStyle/>
          <a:p>
            <a:pPr algn="just"/>
            <a:r>
              <a:rPr lang="fr-FR" sz="800" b="1" i="1" dirty="0"/>
              <a:t>Le Master Biologie – Santé représente une offre de formation à et par la recherche émanant des Facultés de Médecine et de Chirurgie Dentaire qui rassemble la précédente mention de master </a:t>
            </a:r>
            <a:r>
              <a:rPr lang="fr-FR" sz="800" b="1" i="1" dirty="0" err="1"/>
              <a:t>Biomorphologie</a:t>
            </a:r>
            <a:r>
              <a:rPr lang="fr-FR" sz="800" b="1" i="1" dirty="0"/>
              <a:t> – Biomatériaux, la spécialité Physiopathologie : de la molécule à l’Homme de la mention Sciences du Vivant, et se déclinera en trois parcours : Recherche en biomédecine, International master of </a:t>
            </a:r>
            <a:r>
              <a:rPr lang="fr-FR" sz="800" b="1" i="1" dirty="0" err="1"/>
              <a:t>Biomedicine</a:t>
            </a:r>
            <a:r>
              <a:rPr lang="fr-FR" sz="800" b="1" i="1" dirty="0"/>
              <a:t>, Biomatériaux pour la santé. Cette nouvelle formation a pour objectif de mieux former encore les nouveaux diplômés au monde de la recherche et aux besoins des entreprises spécialisées dans le diagnostic et/ou la thérapeutique médicale, ainsi que dans le domaine des matériaux en relation avec le vivant : la médecine </a:t>
            </a:r>
            <a:r>
              <a:rPr lang="fr-FR" sz="800" b="1" i="1" dirty="0" err="1"/>
              <a:t>translationnelle</a:t>
            </a:r>
            <a:r>
              <a:rPr lang="fr-FR" sz="800" b="1" i="1" dirty="0"/>
              <a:t>.</a:t>
            </a:r>
            <a:endParaRPr lang="fr-FR" sz="800" dirty="0"/>
          </a:p>
          <a:p>
            <a:pPr algn="just"/>
            <a:r>
              <a:rPr lang="fr-FR" sz="800" dirty="0"/>
              <a:t> </a:t>
            </a:r>
          </a:p>
          <a:p>
            <a:pPr algn="just"/>
            <a:r>
              <a:rPr lang="fr-FR" sz="800" b="1" i="1" dirty="0"/>
              <a:t>Le Master Biologie – Santé comportera deux populations différentes d’étudiants dans chacun de ses trois parcours : des étudiants de la filière scientifique ayant l’ambition de trouver un emploi dans l’un des nombreux métiers de la recherche, du développement et des nouvelles applications, de la validation et du contrôle au bénéfice de la santé humaine, et des étudiants en formation professionnelle des praticiens en santé, sous ces différentes formes. Cette seconde population, issue du secteur Santé, associe une formation à la recherche à sa formation initiale ; en Master1 pour se laisser toutes portes ouvertes, et en Master2 par attrait individuel et/ou lorsqu’une perspective de carrière en hôpital universitaire ou général devient une éventualité concrète durant le troisième cycle. Les trois parcours, leurs UE mutualisées et les choix possibles du Master Biologie – Santé présentent une cohérence avec de nombreuses disciplines médicales impliquant la biologie humaine, la médecine, la chirurgie, la greffe et l’implantation de matériaux, et encore de l’imagerie.</a:t>
            </a:r>
            <a:endParaRPr lang="fr-FR" sz="800" dirty="0"/>
          </a:p>
        </p:txBody>
      </p:sp>
      <p:sp>
        <p:nvSpPr>
          <p:cNvPr id="4" name="Rectangle 3"/>
          <p:cNvSpPr/>
          <p:nvPr/>
        </p:nvSpPr>
        <p:spPr>
          <a:xfrm>
            <a:off x="4943872" y="1223755"/>
            <a:ext cx="5616624" cy="2677656"/>
          </a:xfrm>
          <a:prstGeom prst="rect">
            <a:avLst/>
          </a:prstGeom>
        </p:spPr>
        <p:txBody>
          <a:bodyPr wrap="square">
            <a:spAutoFit/>
          </a:bodyPr>
          <a:lstStyle/>
          <a:p>
            <a:pPr algn="just"/>
            <a:r>
              <a:rPr lang="fr-FR" sz="700" b="1" i="1" dirty="0" err="1"/>
              <a:t>Pré-requis</a:t>
            </a:r>
            <a:r>
              <a:rPr lang="fr-FR" sz="700" b="1" i="1" dirty="0"/>
              <a:t> à l’inscription en Master 1</a:t>
            </a:r>
            <a:endParaRPr lang="fr-FR" sz="700" dirty="0"/>
          </a:p>
          <a:p>
            <a:pPr algn="just"/>
            <a:r>
              <a:rPr lang="fr-FR" sz="700" b="1" i="1" dirty="0"/>
              <a:t> ¤ </a:t>
            </a:r>
            <a:r>
              <a:rPr lang="fr-FR" sz="700" b="1" dirty="0"/>
              <a:t>Etudiants titulaires d’une licence</a:t>
            </a:r>
            <a:endParaRPr lang="fr-FR" sz="700" dirty="0"/>
          </a:p>
          <a:p>
            <a:pPr algn="just"/>
            <a:r>
              <a:rPr lang="fr-FR" sz="700" u="sng" dirty="0"/>
              <a:t>Pour les parcours de biomédecine</a:t>
            </a:r>
            <a:r>
              <a:rPr lang="fr-FR" sz="700" dirty="0"/>
              <a:t>: étudiants des parcours de Licence : L3 de Biologie Cellulaire et Physiologie ; L3 de Biologie Moléculaire et Cellulaire, voire Chimie-Biologie ou de tout autre diplôme </a:t>
            </a:r>
            <a:r>
              <a:rPr lang="fr-FR" sz="700" u="sng" dirty="0"/>
              <a:t>jugé équivalent</a:t>
            </a:r>
            <a:r>
              <a:rPr lang="fr-FR" sz="700" dirty="0"/>
              <a:t> validé en France et Europe hors de l’Université de Strasbourg, sur examen de dossier et entretien individuel éventuel (en 2016-17, en Physiopathologie : de la molécule à l’Homme, sur 33 étudiants issus des licences et inscrits en Master1, 8 [25%] sont des recrutements externes, ils représentaient 30% en 2015-16). </a:t>
            </a:r>
            <a:r>
              <a:rPr lang="fr-FR" sz="700" u="sng" dirty="0"/>
              <a:t>Pour le parcours Biomatériaux pour la santé</a:t>
            </a:r>
            <a:r>
              <a:rPr lang="fr-FR" sz="700" dirty="0"/>
              <a:t>, les étudiants également issus des licences Sciences pour l’ingénieur, Science et technologies, Chimie, Physique-chimie, physique et diplômes équivalents reconnues par la commission pédagogique.</a:t>
            </a:r>
            <a:r>
              <a:rPr lang="fr-FR" sz="700" i="1" dirty="0"/>
              <a:t>   Candidatures : </a:t>
            </a:r>
            <a:r>
              <a:rPr lang="fr-FR" sz="700" u="sng" dirty="0">
                <a:hlinkClick r:id="rId2"/>
              </a:rPr>
              <a:t>https://ecandidat.unistra.fr/ecandidat/#!accueilView</a:t>
            </a:r>
            <a:endParaRPr lang="fr-FR" sz="700" dirty="0"/>
          </a:p>
          <a:p>
            <a:pPr algn="just"/>
            <a:r>
              <a:rPr lang="fr-FR" sz="700" b="1" dirty="0"/>
              <a:t> </a:t>
            </a:r>
            <a:r>
              <a:rPr lang="fr-FR" sz="700" b="1" i="1" dirty="0"/>
              <a:t>¤ </a:t>
            </a:r>
            <a:r>
              <a:rPr lang="fr-FR" sz="700" b="1" dirty="0"/>
              <a:t>Etudiants du secteur Santé </a:t>
            </a:r>
            <a:endParaRPr lang="fr-FR" sz="700" dirty="0"/>
          </a:p>
          <a:p>
            <a:pPr algn="just"/>
            <a:r>
              <a:rPr lang="fr-FR" sz="700" dirty="0"/>
              <a:t>    -à partir de DFGSM3, DFGSO3, DFGSP3 pour les étudiants des formations médicales, odontologiques et pharmaceutiques</a:t>
            </a:r>
          </a:p>
          <a:p>
            <a:pPr algn="just"/>
            <a:r>
              <a:rPr lang="fr-FR" sz="700" dirty="0"/>
              <a:t>    -pour les facultés adhérentes au programme « double cursus », les étudiants sélectionnés peuvent s’inscrire en master à partir de DFGSM2</a:t>
            </a:r>
          </a:p>
          <a:p>
            <a:pPr algn="just"/>
            <a:r>
              <a:rPr lang="fr-FR" sz="700" dirty="0"/>
              <a:t>    -pour les différentes universités ou Facultés étrangères conventionnées avec les Faculté de Médecine, de Chirurgie Dentaire et de Pharmacie de l’Université de Strasbourg, les étudiants du secteur Santé pourront être recrutés à niveau équivalent et bénéficier des mêmes dispenses d’enseignement que les étudiants français.</a:t>
            </a:r>
          </a:p>
          <a:p>
            <a:pPr algn="just"/>
            <a:r>
              <a:rPr lang="fr-FR" sz="700" b="1" i="1" dirty="0"/>
              <a:t>¤ </a:t>
            </a:r>
            <a:r>
              <a:rPr lang="fr-FR" sz="700" b="1" dirty="0"/>
              <a:t>Etudiants diplômés à l’étranger</a:t>
            </a:r>
            <a:endParaRPr lang="fr-FR" sz="700" dirty="0"/>
          </a:p>
          <a:p>
            <a:pPr algn="just"/>
            <a:r>
              <a:rPr lang="fr-FR" sz="700" dirty="0"/>
              <a:t>Hors Europe et facultés conventionnées, les candidats diplômés à l’étranger pourront être admis dans un parcours sans dispense après un examen attentif du niveau d’étude, du contenu précis des enseignements validés, du niveau en français et de leur motivation. Un entretien – examen de niveau des connaissances n’est pas à exclure.    Candidatures :</a:t>
            </a:r>
            <a:r>
              <a:rPr lang="fr-FR" sz="700" i="1" dirty="0"/>
              <a:t> Campus-France https://www.campusfrance.org/fr/etudiants</a:t>
            </a:r>
            <a:endParaRPr lang="fr-FR" sz="700" dirty="0"/>
          </a:p>
          <a:p>
            <a:pPr algn="just"/>
            <a:r>
              <a:rPr lang="fr-FR" sz="700" b="1" i="1" dirty="0"/>
              <a:t>¤ </a:t>
            </a:r>
            <a:r>
              <a:rPr lang="fr-FR" sz="700" b="1" dirty="0"/>
              <a:t>Inscriptions directes au Master2</a:t>
            </a:r>
            <a:endParaRPr lang="fr-FR" sz="700" dirty="0"/>
          </a:p>
          <a:p>
            <a:pPr algn="just"/>
            <a:r>
              <a:rPr lang="fr-FR" sz="700" dirty="0"/>
              <a:t>Les inscriptions directes en Master2 peuvent être considérées à l’appui d’un examen de la formation initiale dans une autre université française ou européenne, et parfois d’une activité complémentaire, jugée cohérente avec nos parcours de Master1.</a:t>
            </a:r>
          </a:p>
          <a:p>
            <a:pPr algn="just"/>
            <a:r>
              <a:rPr lang="fr-FR" sz="700" b="1" i="1" dirty="0"/>
              <a:t>¤ </a:t>
            </a:r>
            <a:r>
              <a:rPr lang="fr-FR" sz="700" i="1" dirty="0"/>
              <a:t>Les demandes d’inscriptions au titre de la </a:t>
            </a:r>
            <a:r>
              <a:rPr lang="fr-FR" sz="700" b="1" i="1" u="sng" dirty="0"/>
              <a:t>formation continue</a:t>
            </a:r>
            <a:r>
              <a:rPr lang="fr-FR" sz="700" i="1" dirty="0"/>
              <a:t> des professionnels pourront être considérées.</a:t>
            </a:r>
            <a:endParaRPr lang="fr-FR" sz="700" dirty="0"/>
          </a:p>
          <a:p>
            <a:pPr algn="just"/>
            <a:r>
              <a:rPr lang="fr-FR" sz="700" b="1" i="1" dirty="0"/>
              <a:t>¤ </a:t>
            </a:r>
            <a:r>
              <a:rPr lang="fr-FR" sz="700" i="1" dirty="0"/>
              <a:t>Les demandes de dispenses (ex : </a:t>
            </a:r>
            <a:r>
              <a:rPr lang="fr-FR" sz="700" i="1" dirty="0" err="1"/>
              <a:t>UEs</a:t>
            </a:r>
            <a:r>
              <a:rPr lang="fr-FR" sz="700" i="1" dirty="0"/>
              <a:t> précédemment validées dans un autre master, articles publiés) seront évaluées par les commissions pédagogiques au cas par cas.</a:t>
            </a:r>
            <a:endParaRPr lang="fr-FR" sz="700" dirty="0"/>
          </a:p>
        </p:txBody>
      </p:sp>
      <p:sp>
        <p:nvSpPr>
          <p:cNvPr id="5" name="Rectangle 4"/>
          <p:cNvSpPr/>
          <p:nvPr/>
        </p:nvSpPr>
        <p:spPr>
          <a:xfrm>
            <a:off x="4943873" y="3879051"/>
            <a:ext cx="5616623" cy="830997"/>
          </a:xfrm>
          <a:prstGeom prst="rect">
            <a:avLst/>
          </a:prstGeom>
          <a:ln>
            <a:solidFill>
              <a:srgbClr val="002060"/>
            </a:solidFill>
          </a:ln>
        </p:spPr>
        <p:txBody>
          <a:bodyPr wrap="square">
            <a:spAutoFit/>
          </a:bodyPr>
          <a:lstStyle/>
          <a:p>
            <a:pPr algn="just"/>
            <a:r>
              <a:rPr lang="fr-FR" sz="800" i="1" dirty="0">
                <a:solidFill>
                  <a:srgbClr val="0070C0"/>
                </a:solidFill>
              </a:rPr>
              <a:t>Les cours sont conçus pour être accessibles à Tous. Ils sont réalisés tant par des enseignants-chercheurs que par une pléiade de chercheurs spécialistes dans les domaines abordés. Les stages sont réalisés en M1 entre les deux semestres à un moment où il y a très peu de cours et pas d’examens. Les examens sont effectués avant Noël et pour la fin Mai. Une session de rattrapages est réalisée fin Juin pour les enseignements fondamentaux.</a:t>
            </a:r>
          </a:p>
          <a:p>
            <a:pPr algn="just"/>
            <a:r>
              <a:rPr lang="fr-FR" sz="800" i="1" dirty="0">
                <a:solidFill>
                  <a:srgbClr val="0070C0"/>
                </a:solidFill>
              </a:rPr>
              <a:t>Parmi les cours, certains seront disponibles à accès restreint dans un format de documents sonorisés. Cependant, la présence aux cours reste plus que recommandée, et sera exigée dans une certaine proportion.</a:t>
            </a:r>
            <a:endParaRPr lang="fr-FR" sz="800" dirty="0">
              <a:solidFill>
                <a:srgbClr val="0070C0"/>
              </a:solidFill>
            </a:endParaRPr>
          </a:p>
        </p:txBody>
      </p:sp>
      <p:sp>
        <p:nvSpPr>
          <p:cNvPr id="6" name="Rectangle 5"/>
          <p:cNvSpPr/>
          <p:nvPr/>
        </p:nvSpPr>
        <p:spPr>
          <a:xfrm>
            <a:off x="1524001" y="4824156"/>
            <a:ext cx="3347864" cy="2169825"/>
          </a:xfrm>
          <a:prstGeom prst="rect">
            <a:avLst/>
          </a:prstGeom>
        </p:spPr>
        <p:txBody>
          <a:bodyPr wrap="square">
            <a:spAutoFit/>
          </a:bodyPr>
          <a:lstStyle/>
          <a:p>
            <a:pPr algn="just"/>
            <a:r>
              <a:rPr lang="fr-FR" sz="700" b="1" i="1" dirty="0"/>
              <a:t>Les Unités de recherche</a:t>
            </a:r>
            <a:endParaRPr lang="fr-FR" sz="700" dirty="0"/>
          </a:p>
          <a:p>
            <a:pPr algn="just"/>
            <a:r>
              <a:rPr lang="fr-FR" sz="700" i="1" dirty="0"/>
              <a:t>Sur les campus médecine et de l’IGBMC, près de vingt unités de recherche et plus de 50 équipes peuvent proposer des stages et accueillir des étudiants, mais certains effectuent parfois leur stage dans d’autres universités françaises ou étrangères, ce parmi les plus prestigieuses (Luxembourg, Imperial </a:t>
            </a:r>
            <a:r>
              <a:rPr lang="fr-FR" sz="700" i="1" dirty="0" err="1"/>
              <a:t>College</a:t>
            </a:r>
            <a:r>
              <a:rPr lang="fr-FR" sz="700" i="1" dirty="0"/>
              <a:t> of London, Cambridge, Boston, Yale, Miami, Melbourne, Montréal, Berlin, …). Des Start-ups ou des </a:t>
            </a:r>
            <a:r>
              <a:rPr lang="fr-FR" sz="700" i="1" dirty="0" err="1"/>
              <a:t>biopharmas</a:t>
            </a:r>
            <a:r>
              <a:rPr lang="fr-FR" sz="700" i="1" dirty="0"/>
              <a:t> accueillent aussi nos étudiants, parfois dès le M2.</a:t>
            </a:r>
          </a:p>
          <a:p>
            <a:pPr algn="just"/>
            <a:r>
              <a:rPr lang="fr-FR" sz="200" dirty="0"/>
              <a:t> </a:t>
            </a:r>
          </a:p>
          <a:p>
            <a:pPr algn="just"/>
            <a:r>
              <a:rPr lang="fr-FR" sz="700" b="1" i="1" dirty="0"/>
              <a:t>Poursuite des diplômés</a:t>
            </a:r>
            <a:endParaRPr lang="fr-FR" sz="700" dirty="0"/>
          </a:p>
          <a:p>
            <a:pPr algn="just"/>
            <a:r>
              <a:rPr lang="fr-FR" sz="700" i="1" dirty="0"/>
              <a:t>Une majorité des diplômés poursuivent sur un projet doctoral, certains peuvent être recrutés dans le public à un niveau d’ingénieur d’études, ou sont recrutés dans le privé. Selon le choix des </a:t>
            </a:r>
            <a:r>
              <a:rPr lang="fr-FR" sz="700" i="1" dirty="0" err="1"/>
              <a:t>UEs</a:t>
            </a:r>
            <a:r>
              <a:rPr lang="fr-FR" sz="700" i="1" dirty="0"/>
              <a:t>, vous pourrez bénéficier d’un diplôme d’Assistant de recherche clinique à l’issue du M1. Outre des passerelles vers les études de médecine et de chirurgie dentaire, des compléments de formation dans d’autres masters sont envisageables.</a:t>
            </a:r>
          </a:p>
          <a:p>
            <a:r>
              <a:rPr lang="fr-FR" sz="700" b="1" i="1" u="sng" dirty="0"/>
              <a:t>Secrétariat de la Faculté de Médecine : 03 68 85 32 84 ; 03 68 85 32 77</a:t>
            </a:r>
            <a:endParaRPr lang="fr-FR" sz="700" b="1" u="sng" dirty="0"/>
          </a:p>
          <a:p>
            <a:r>
              <a:rPr lang="fr-FR" sz="700" b="1" i="1" dirty="0" err="1"/>
              <a:t>Louiza</a:t>
            </a:r>
            <a:r>
              <a:rPr lang="fr-FR" sz="700" b="1" i="1" dirty="0"/>
              <a:t> </a:t>
            </a:r>
            <a:r>
              <a:rPr lang="fr-FR" sz="700" b="1" i="1" dirty="0" err="1"/>
              <a:t>Fettous</a:t>
            </a:r>
            <a:r>
              <a:rPr lang="fr-FR" sz="700" b="1" i="1" dirty="0"/>
              <a:t> : </a:t>
            </a:r>
            <a:r>
              <a:rPr lang="fr-FR" sz="700" u="sng" dirty="0">
                <a:hlinkClick r:id="rId3"/>
              </a:rPr>
              <a:t>fettous@unistra.f</a:t>
            </a:r>
            <a:r>
              <a:rPr lang="fr-FR" sz="700" u="sng" dirty="0"/>
              <a:t>r</a:t>
            </a:r>
            <a:r>
              <a:rPr lang="fr-FR" sz="700" dirty="0"/>
              <a:t>      V</a:t>
            </a:r>
            <a:r>
              <a:rPr lang="fr-FR" sz="700" b="1" i="1" dirty="0"/>
              <a:t>alérie </a:t>
            </a:r>
            <a:r>
              <a:rPr lang="fr-FR" sz="700" b="1" i="1" dirty="0" err="1"/>
              <a:t>Bruchmann</a:t>
            </a:r>
            <a:r>
              <a:rPr lang="fr-FR" sz="700" b="1" i="1" dirty="0"/>
              <a:t> : </a:t>
            </a:r>
            <a:r>
              <a:rPr lang="fr-FR" sz="700" u="sng" dirty="0">
                <a:hlinkClick r:id="rId4"/>
              </a:rPr>
              <a:t>vbruchmann@unistra.fr</a:t>
            </a:r>
            <a:endParaRPr lang="fr-FR" sz="700" dirty="0"/>
          </a:p>
          <a:p>
            <a:r>
              <a:rPr lang="fr-FR" sz="700" b="1" i="1" u="sng" dirty="0"/>
              <a:t>Secrétariat Faculté de Chirurgie Dentaire : 03 68 85 60 80   </a:t>
            </a:r>
          </a:p>
          <a:p>
            <a:r>
              <a:rPr lang="fr-FR" sz="700" b="1" i="1" dirty="0"/>
              <a:t>                                                    Saida </a:t>
            </a:r>
            <a:r>
              <a:rPr lang="fr-FR" sz="700" b="1" i="1" dirty="0" err="1"/>
              <a:t>Berst</a:t>
            </a:r>
            <a:r>
              <a:rPr lang="fr-FR" sz="700" b="1" i="1" dirty="0"/>
              <a:t> :</a:t>
            </a:r>
            <a:r>
              <a:rPr lang="fr-FR" sz="700" i="1" dirty="0"/>
              <a:t> </a:t>
            </a:r>
            <a:r>
              <a:rPr lang="fr-FR" sz="700" u="sng" dirty="0">
                <a:hlinkClick r:id="rId5"/>
              </a:rPr>
              <a:t>berst@unistra.fr</a:t>
            </a:r>
            <a:r>
              <a:rPr lang="fr-FR" sz="700" u="sng" dirty="0"/>
              <a:t>   </a:t>
            </a:r>
            <a:endParaRPr lang="fr-FR" sz="700" dirty="0"/>
          </a:p>
          <a:p>
            <a:pPr algn="just"/>
            <a:endParaRPr lang="fr-FR" sz="700" dirty="0"/>
          </a:p>
        </p:txBody>
      </p:sp>
      <p:sp>
        <p:nvSpPr>
          <p:cNvPr id="9" name="Rectangle 5"/>
          <p:cNvSpPr>
            <a:spLocks noChangeArrowheads="1"/>
          </p:cNvSpPr>
          <p:nvPr/>
        </p:nvSpPr>
        <p:spPr bwMode="auto">
          <a:xfrm>
            <a:off x="4952620" y="4756500"/>
            <a:ext cx="5607876" cy="2092881"/>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algn="just" fontAlgn="base">
              <a:spcBef>
                <a:spcPct val="0"/>
              </a:spcBef>
              <a:spcAft>
                <a:spcPct val="0"/>
              </a:spcAft>
            </a:pPr>
            <a:r>
              <a:rPr lang="fr-FR" sz="900" b="1" i="1" u="sng" dirty="0">
                <a:solidFill>
                  <a:srgbClr val="FF0000"/>
                </a:solidFill>
                <a:ea typeface="Calibri" panose="020F0502020204030204" pitchFamily="34" charset="0"/>
                <a:cs typeface="Times New Roman" panose="02020603050405020304" pitchFamily="18" charset="0"/>
              </a:rPr>
              <a:t>Recherche en Biomédecine</a:t>
            </a:r>
          </a:p>
          <a:p>
            <a:pPr algn="just" eaLnBrk="0" fontAlgn="base" hangingPunct="0">
              <a:spcBef>
                <a:spcPct val="0"/>
              </a:spcBef>
              <a:spcAft>
                <a:spcPct val="0"/>
              </a:spcAft>
            </a:pPr>
            <a:r>
              <a:rPr lang="fr-FR" sz="700" b="1" i="1" dirty="0">
                <a:solidFill>
                  <a:srgbClr val="4F81BD"/>
                </a:solidFill>
                <a:ea typeface="Calibri" panose="020F0502020204030204" pitchFamily="34" charset="0"/>
                <a:cs typeface="Times New Roman" panose="02020603050405020304" pitchFamily="18" charset="0"/>
              </a:rPr>
              <a:t>Le parcours Recherche en Biomédecine, au travers des nombreuses unités de recherche soutenant ce master œuvrant dans les domaines de la biologie de la reproduction, de la génétique humaine, de la cancérologie, de l’immunologie, de la microbiologie, des maladies métaboliques, du cardiovasculaire, proposer une formation polyvalente et pluridisciplinaire complétée par de nombreux terrains d’accueil de stage (&gt;40 chaque année), parmi lesquels de grands instituts de recherche (IGBMC, CRBS, IBMC) sont parties prenantes. Dans ce cadre, les laboratoires sont amenés à ouvrir différents postes de doctorats par le biais de contrats de recherche publics ou en partenariats privés ou via des fondations ; ou des postes de techniciens/ingénieurs d’études. Ces postes représentent une masse importante de possibilités de suite au master. Au-delà, il faut souligner que nombre des diplômés, issus de licences, de l’ex-spécialité de Physiopathologie ont aussi pu déboucher sur des contrats doctoraux en France et à l’Etranger ou encore trouver une position directe à différents niveaux de responsabilité, dans l’une des entreprises composant le tissu des PE/PME/GE présentes en Alsace et dans le bassin rhénan et qui développent des approches thérapeutiques à destination de la santé humaine. Pour compléter la pluralité de notre axe de formation dans le domaine de la médecine </a:t>
            </a:r>
            <a:r>
              <a:rPr lang="fr-FR" sz="700" b="1" i="1" dirty="0" err="1">
                <a:solidFill>
                  <a:srgbClr val="4F81BD"/>
                </a:solidFill>
                <a:ea typeface="Calibri" panose="020F0502020204030204" pitchFamily="34" charset="0"/>
                <a:cs typeface="Times New Roman" panose="02020603050405020304" pitchFamily="18" charset="0"/>
              </a:rPr>
              <a:t>translationnelle</a:t>
            </a:r>
            <a:r>
              <a:rPr lang="fr-FR" sz="700" b="1" i="1" dirty="0">
                <a:solidFill>
                  <a:srgbClr val="4F81BD"/>
                </a:solidFill>
                <a:ea typeface="Calibri" panose="020F0502020204030204" pitchFamily="34" charset="0"/>
                <a:cs typeface="Times New Roman" panose="02020603050405020304" pitchFamily="18" charset="0"/>
              </a:rPr>
              <a:t>, nos inscrits peuvent choisir trois options, 1 par semestre, orientées vers les problématiques de diagnostic de compatibilité et des traitements du suivi de la greffe, un axe recruteur lié à l’augmentation de cette activité. Nos  diplômés pourront encore compléter leur formation s’ils souhaitent s’orienter vers le journalisme scientifique, la valorisation ou la gestion de projets scientifiques. Enfin, le Master 1 intègrera dans ses enseignements deux </a:t>
            </a:r>
            <a:r>
              <a:rPr lang="fr-FR" sz="700" b="1" i="1" dirty="0" err="1">
                <a:solidFill>
                  <a:srgbClr val="4F81BD"/>
                </a:solidFill>
                <a:ea typeface="Calibri" panose="020F0502020204030204" pitchFamily="34" charset="0"/>
                <a:cs typeface="Times New Roman" panose="02020603050405020304" pitchFamily="18" charset="0"/>
              </a:rPr>
              <a:t>UEs</a:t>
            </a:r>
            <a:r>
              <a:rPr lang="fr-FR" sz="700" b="1" i="1" dirty="0">
                <a:solidFill>
                  <a:srgbClr val="4F81BD"/>
                </a:solidFill>
                <a:ea typeface="Calibri" panose="020F0502020204030204" pitchFamily="34" charset="0"/>
                <a:cs typeface="Times New Roman" panose="02020603050405020304" pitchFamily="18" charset="0"/>
              </a:rPr>
              <a:t> (Initiation aux essais cliniques I et II », donnant droit au diplôme d’Assistant de Recherche Clinique (ARC). Cette profession connait un essor dans les hôpitaux universitaires et permettra à certains étudiants souhaitant arrêter leur formation d’envisager un débouché direct.</a:t>
            </a:r>
          </a:p>
          <a:p>
            <a:pPr algn="just" eaLnBrk="0" fontAlgn="base" hangingPunct="0">
              <a:spcBef>
                <a:spcPct val="0"/>
              </a:spcBef>
              <a:spcAft>
                <a:spcPct val="0"/>
              </a:spcAft>
            </a:pPr>
            <a:r>
              <a:rPr lang="fr-FR" sz="700" dirty="0"/>
              <a:t>Le nombre d’inscriptions d’étudiants issus des licences devra être limité à 40, ce qui peut impliquer une légère sélection.</a:t>
            </a:r>
            <a:endParaRPr lang="fr-FR" sz="700" b="1" i="1" dirty="0">
              <a:solidFill>
                <a:srgbClr val="4F81BD"/>
              </a:solidFill>
              <a:ea typeface="Calibri" panose="020F0502020204030204" pitchFamily="34" charset="0"/>
              <a:cs typeface="Times New Roman" panose="02020603050405020304" pitchFamily="18" charset="0"/>
            </a:endParaRPr>
          </a:p>
          <a:p>
            <a:pPr algn="just" eaLnBrk="0" fontAlgn="base" hangingPunct="0">
              <a:spcBef>
                <a:spcPct val="0"/>
              </a:spcBef>
              <a:spcAft>
                <a:spcPct val="0"/>
              </a:spcAft>
            </a:pPr>
            <a:r>
              <a:rPr lang="fr-FR" sz="800" dirty="0"/>
              <a:t>Contacts : </a:t>
            </a:r>
            <a:r>
              <a:rPr lang="fr-FR" sz="800" u="sng" dirty="0">
                <a:hlinkClick r:id="rId6"/>
              </a:rPr>
              <a:t>prevost@unistra.fr</a:t>
            </a:r>
            <a:r>
              <a:rPr lang="fr-FR" sz="800" dirty="0"/>
              <a:t> ; </a:t>
            </a:r>
            <a:r>
              <a:rPr lang="fr-FR" sz="800" u="sng" dirty="0">
                <a:hlinkClick r:id="rId7"/>
              </a:rPr>
              <a:t>ceraline@unistra.fr</a:t>
            </a:r>
            <a:r>
              <a:rPr lang="fr-FR" sz="800" dirty="0"/>
              <a:t> ; </a:t>
            </a:r>
            <a:r>
              <a:rPr lang="fr-FR" sz="800" u="sng" dirty="0">
                <a:hlinkClick r:id="rId8"/>
              </a:rPr>
              <a:t>carapito@unistra.fr</a:t>
            </a:r>
            <a:r>
              <a:rPr lang="fr-FR" sz="800" dirty="0"/>
              <a:t> </a:t>
            </a:r>
          </a:p>
        </p:txBody>
      </p:sp>
      <p:pic>
        <p:nvPicPr>
          <p:cNvPr id="13" name="Image 12" descr="C:\Users\ACERE5~1\AppData\Local\Temp\logo-unistra.jp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85512" y="133235"/>
            <a:ext cx="810089" cy="325435"/>
          </a:xfrm>
          <a:prstGeom prst="rect">
            <a:avLst/>
          </a:prstGeom>
          <a:noFill/>
          <a:ln>
            <a:noFill/>
          </a:ln>
        </p:spPr>
      </p:pic>
      <p:pic>
        <p:nvPicPr>
          <p:cNvPr id="14" name="Image 13"/>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675621" y="115135"/>
            <a:ext cx="855095" cy="332181"/>
          </a:xfrm>
          <a:prstGeom prst="rect">
            <a:avLst/>
          </a:prstGeom>
          <a:noFill/>
          <a:ln>
            <a:noFill/>
          </a:ln>
        </p:spPr>
      </p:pic>
      <p:pic>
        <p:nvPicPr>
          <p:cNvPr id="15" name="Image 14" descr="C:\Users\ACERE5~1\AppData\Local\Temp\Faculte_Dentaire_Etroit_Logo_200%.png"/>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983376" y="133234"/>
            <a:ext cx="1073065" cy="460060"/>
          </a:xfrm>
          <a:prstGeom prst="rect">
            <a:avLst/>
          </a:prstGeom>
          <a:noFill/>
          <a:ln>
            <a:noFill/>
          </a:ln>
        </p:spPr>
      </p:pic>
      <p:pic>
        <p:nvPicPr>
          <p:cNvPr id="16" name="Picture 2" descr="http://med.unistra.fr/var/ezwebin_site/storage/images/media/images/logo_fmts_textebas/15048-1-fre-FR/Logo_FMTS_TexteBas_medium.jpg"/>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541632" y="4570304"/>
            <a:ext cx="404019" cy="385763"/>
          </a:xfrm>
          <a:prstGeom prst="roundRect">
            <a:avLst/>
          </a:prstGeom>
          <a:solidFill>
            <a:srgbClr val="FFFFFF">
              <a:shade val="85000"/>
            </a:srgbClr>
          </a:solidFill>
          <a:ln w="88900" cap="sq">
            <a:noFill/>
            <a:miter lim="800000"/>
            <a:headEnd/>
            <a:tailEnd/>
          </a:ln>
          <a:effectLst/>
        </p:spPr>
      </p:pic>
      <p:pic>
        <p:nvPicPr>
          <p:cNvPr id="18" name="Image 17" descr="Logo"/>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755741" y="4591187"/>
            <a:ext cx="1059773" cy="360598"/>
          </a:xfrm>
          <a:prstGeom prst="rect">
            <a:avLst/>
          </a:prstGeom>
          <a:noFill/>
          <a:ln>
            <a:noFill/>
          </a:ln>
        </p:spPr>
      </p:pic>
      <p:pic>
        <p:nvPicPr>
          <p:cNvPr id="17" name="Image 16" descr="Image illustrative de l'article Institut de génétique et de biologie moléculaire et cellulaire">
            <a:hlinkClick r:id="rId14"/>
          </p:cNvPr>
          <p:cNvPicPr/>
          <p:nvPr/>
        </p:nvPicPr>
        <p:blipFill>
          <a:blip r:embed="rId15">
            <a:extLst>
              <a:ext uri="{28A0092B-C50C-407E-A947-70E740481C1C}">
                <a14:useLocalDpi xmlns:a14="http://schemas.microsoft.com/office/drawing/2010/main" val="0"/>
              </a:ext>
            </a:extLst>
          </a:blip>
          <a:srcRect/>
          <a:stretch>
            <a:fillRect/>
          </a:stretch>
        </p:blipFill>
        <p:spPr bwMode="auto">
          <a:xfrm>
            <a:off x="3043270" y="4591188"/>
            <a:ext cx="622460" cy="367983"/>
          </a:xfrm>
          <a:prstGeom prst="rect">
            <a:avLst/>
          </a:prstGeom>
          <a:solidFill>
            <a:schemeClr val="bg1"/>
          </a:solidFill>
          <a:ln>
            <a:noFill/>
          </a:ln>
        </p:spPr>
      </p:pic>
      <p:pic>
        <p:nvPicPr>
          <p:cNvPr id="19" name="Image 18" descr="Accueil"/>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999021" y="5487905"/>
            <a:ext cx="341785" cy="315035"/>
          </a:xfrm>
          <a:prstGeom prst="rect">
            <a:avLst/>
          </a:prstGeom>
          <a:noFill/>
          <a:ln>
            <a:noFill/>
          </a:ln>
        </p:spPr>
      </p:pic>
      <p:pic>
        <p:nvPicPr>
          <p:cNvPr id="20" name="Picture 2" descr="Les Hôpitaux Universitaires de Strasbourg  - Page d'accueil"/>
          <p:cNvPicPr/>
          <p:nvPr/>
        </p:nvPicPr>
        <p:blipFill>
          <a:blip r:embed="rId17" cstate="print">
            <a:extLst>
              <a:ext uri="{BEBA8EAE-BF5A-486C-A8C5-ECC9F3942E4B}">
                <a14:imgProps xmlns:a14="http://schemas.microsoft.com/office/drawing/2010/main">
                  <a14:imgLayer r:embed="rId18">
                    <a14:imgEffect>
                      <a14:brightnessContrast contrast="-40000"/>
                    </a14:imgEffect>
                  </a14:imgLayer>
                </a14:imgProps>
              </a:ext>
            </a:extLst>
          </a:blip>
          <a:srcRect/>
          <a:stretch>
            <a:fillRect/>
          </a:stretch>
        </p:blipFill>
        <p:spPr bwMode="auto">
          <a:xfrm>
            <a:off x="10146450" y="133234"/>
            <a:ext cx="450050" cy="417996"/>
          </a:xfrm>
          <a:prstGeom prst="rect">
            <a:avLst/>
          </a:prstGeom>
          <a:noFill/>
          <a:ln>
            <a:solidFill>
              <a:schemeClr val="accent1"/>
            </a:solidFill>
          </a:ln>
        </p:spPr>
      </p:pic>
      <p:pic>
        <p:nvPicPr>
          <p:cNvPr id="1026" name="Picture 2" descr="Résultat de recherche d'images pour &quot;logo inserm 2017&quot;"/>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994870" y="764736"/>
            <a:ext cx="660971" cy="4140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ésultat de recherche d'images pour &quot;logo cnrs 2018&quot;"/>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7650052" y="757204"/>
            <a:ext cx="516179" cy="421547"/>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oupe 20"/>
          <p:cNvGrpSpPr/>
          <p:nvPr/>
        </p:nvGrpSpPr>
        <p:grpSpPr>
          <a:xfrm>
            <a:off x="9873424" y="4509121"/>
            <a:ext cx="453047" cy="460923"/>
            <a:chOff x="7154670" y="4077071"/>
            <a:chExt cx="607829" cy="657073"/>
          </a:xfrm>
        </p:grpSpPr>
        <p:grpSp>
          <p:nvGrpSpPr>
            <p:cNvPr id="22" name="Groupe 21"/>
            <p:cNvGrpSpPr/>
            <p:nvPr/>
          </p:nvGrpSpPr>
          <p:grpSpPr>
            <a:xfrm>
              <a:off x="7154670" y="4077071"/>
              <a:ext cx="607829" cy="657073"/>
              <a:chOff x="1331640" y="420324"/>
              <a:chExt cx="4104456" cy="3656748"/>
            </a:xfrm>
          </p:grpSpPr>
          <p:sp>
            <p:nvSpPr>
              <p:cNvPr id="24" name="Moins 23"/>
              <p:cNvSpPr/>
              <p:nvPr/>
            </p:nvSpPr>
            <p:spPr>
              <a:xfrm>
                <a:off x="2906815" y="3144670"/>
                <a:ext cx="1248280" cy="914400"/>
              </a:xfrm>
              <a:prstGeom prst="mathMinus">
                <a:avLst/>
              </a:prstGeom>
              <a:solidFill>
                <a:srgbClr val="66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25" name="Moins 24"/>
              <p:cNvSpPr/>
              <p:nvPr/>
            </p:nvSpPr>
            <p:spPr>
              <a:xfrm rot="3955028">
                <a:off x="1583844" y="2322883"/>
                <a:ext cx="1183009" cy="914400"/>
              </a:xfrm>
              <a:prstGeom prst="mathMinus">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26" name="Moins 25"/>
              <p:cNvSpPr/>
              <p:nvPr/>
            </p:nvSpPr>
            <p:spPr>
              <a:xfrm rot="6526066">
                <a:off x="4078259" y="2324311"/>
                <a:ext cx="1183009" cy="914400"/>
              </a:xfrm>
              <a:prstGeom prst="mathMinus">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27" name="Moins 26"/>
              <p:cNvSpPr/>
              <p:nvPr/>
            </p:nvSpPr>
            <p:spPr>
              <a:xfrm rot="1782745">
                <a:off x="3595717" y="944403"/>
                <a:ext cx="1183009" cy="914400"/>
              </a:xfrm>
              <a:prstGeom prst="mathMinus">
                <a:avLst/>
              </a:prstGeom>
              <a:solidFill>
                <a:srgbClr val="FFC0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28" name="Moins 27"/>
              <p:cNvSpPr/>
              <p:nvPr/>
            </p:nvSpPr>
            <p:spPr>
              <a:xfrm rot="19723600">
                <a:off x="2022458" y="946169"/>
                <a:ext cx="1183009" cy="914400"/>
              </a:xfrm>
              <a:prstGeom prst="mathMinus">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29" name="Ellipse 28"/>
              <p:cNvSpPr/>
              <p:nvPr/>
            </p:nvSpPr>
            <p:spPr>
              <a:xfrm>
                <a:off x="1331640" y="1412776"/>
                <a:ext cx="1008112" cy="1008112"/>
              </a:xfrm>
              <a:prstGeom prst="ellipse">
                <a:avLst/>
              </a:prstGeom>
              <a:gradFill flip="none" rotWithShape="1">
                <a:gsLst>
                  <a:gs pos="0">
                    <a:srgbClr val="66FFFF">
                      <a:tint val="66000"/>
                      <a:satMod val="160000"/>
                    </a:srgbClr>
                  </a:gs>
                  <a:gs pos="50000">
                    <a:srgbClr val="66FFFF">
                      <a:tint val="44500"/>
                      <a:satMod val="160000"/>
                    </a:srgbClr>
                  </a:gs>
                  <a:gs pos="100000">
                    <a:srgbClr val="66FFFF">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30" name="Ellipse 29"/>
              <p:cNvSpPr/>
              <p:nvPr/>
            </p:nvSpPr>
            <p:spPr>
              <a:xfrm>
                <a:off x="3952616" y="3068960"/>
                <a:ext cx="1008112" cy="1008112"/>
              </a:xfrm>
              <a:prstGeom prst="ellipse">
                <a:avLst/>
              </a:prstGeom>
              <a:gradFill flip="none" rotWithShape="1">
                <a:gsLst>
                  <a:gs pos="0">
                    <a:srgbClr val="66FF33">
                      <a:tint val="66000"/>
                      <a:satMod val="160000"/>
                    </a:srgbClr>
                  </a:gs>
                  <a:gs pos="50000">
                    <a:srgbClr val="66FF33">
                      <a:tint val="44500"/>
                      <a:satMod val="160000"/>
                    </a:srgbClr>
                  </a:gs>
                  <a:gs pos="100000">
                    <a:srgbClr val="66FF33">
                      <a:tint val="23500"/>
                      <a:satMod val="160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31" name="Ellipse 30"/>
              <p:cNvSpPr/>
              <p:nvPr/>
            </p:nvSpPr>
            <p:spPr>
              <a:xfrm>
                <a:off x="2068488" y="3068960"/>
                <a:ext cx="1008112" cy="1008112"/>
              </a:xfrm>
              <a:prstGeom prst="ellipse">
                <a:avLst/>
              </a:prstGeom>
              <a:gradFill flip="none" rotWithShape="1">
                <a:gsLst>
                  <a:gs pos="0">
                    <a:srgbClr val="3232EA">
                      <a:tint val="66000"/>
                      <a:satMod val="160000"/>
                    </a:srgbClr>
                  </a:gs>
                  <a:gs pos="50000">
                    <a:srgbClr val="3232EA">
                      <a:tint val="44500"/>
                      <a:satMod val="160000"/>
                    </a:srgbClr>
                  </a:gs>
                  <a:gs pos="100000">
                    <a:srgbClr val="3232EA">
                      <a:tint val="23500"/>
                      <a:satMod val="160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32" name="Ellipse 31"/>
              <p:cNvSpPr/>
              <p:nvPr/>
            </p:nvSpPr>
            <p:spPr>
              <a:xfrm>
                <a:off x="4427984" y="1412776"/>
                <a:ext cx="1008112" cy="1008112"/>
              </a:xfrm>
              <a:prstGeom prst="ellipse">
                <a:avLst/>
              </a:prstGeom>
              <a:gradFill flip="none" rotWithShape="1">
                <a:gsLst>
                  <a:gs pos="0">
                    <a:srgbClr val="FFD10D">
                      <a:tint val="66000"/>
                      <a:satMod val="160000"/>
                    </a:srgbClr>
                  </a:gs>
                  <a:gs pos="50000">
                    <a:srgbClr val="FFD10D">
                      <a:tint val="44500"/>
                      <a:satMod val="160000"/>
                    </a:srgbClr>
                  </a:gs>
                  <a:gs pos="100000">
                    <a:srgbClr val="FFD10D">
                      <a:tint val="23500"/>
                      <a:satMod val="160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33" name="Ellipse 32"/>
              <p:cNvSpPr/>
              <p:nvPr/>
            </p:nvSpPr>
            <p:spPr>
              <a:xfrm>
                <a:off x="2877344" y="420324"/>
                <a:ext cx="1008112" cy="1008112"/>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34" name="Rectangle 33"/>
              <p:cNvSpPr/>
              <p:nvPr/>
            </p:nvSpPr>
            <p:spPr>
              <a:xfrm>
                <a:off x="2393758" y="2006842"/>
                <a:ext cx="1008112" cy="792088"/>
              </a:xfrm>
              <a:prstGeom prst="rect">
                <a:avLst/>
              </a:prstGeom>
              <a:solidFill>
                <a:schemeClr val="bg1">
                  <a:lumMod val="95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b="1" dirty="0">
                  <a:solidFill>
                    <a:schemeClr val="tx1"/>
                  </a:solidFill>
                </a:endParaRPr>
              </a:p>
            </p:txBody>
          </p:sp>
          <p:sp>
            <p:nvSpPr>
              <p:cNvPr id="35" name="Rectangle 34"/>
              <p:cNvSpPr/>
              <p:nvPr/>
            </p:nvSpPr>
            <p:spPr>
              <a:xfrm>
                <a:off x="3446875" y="2006842"/>
                <a:ext cx="952872" cy="792088"/>
              </a:xfrm>
              <a:prstGeom prst="rect">
                <a:avLst/>
              </a:prstGeom>
              <a:solidFill>
                <a:schemeClr val="bg1">
                  <a:lumMod val="95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b="1" dirty="0">
                  <a:solidFill>
                    <a:schemeClr val="tx1"/>
                  </a:solidFill>
                </a:endParaRPr>
              </a:p>
            </p:txBody>
          </p:sp>
          <p:sp>
            <p:nvSpPr>
              <p:cNvPr id="36" name="Ellipse 35"/>
              <p:cNvSpPr/>
              <p:nvPr/>
            </p:nvSpPr>
            <p:spPr>
              <a:xfrm flipV="1">
                <a:off x="4842030" y="1826822"/>
                <a:ext cx="180020" cy="18002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37" name="Ellipse 36"/>
              <p:cNvSpPr/>
              <p:nvPr/>
            </p:nvSpPr>
            <p:spPr>
              <a:xfrm flipV="1">
                <a:off x="3291390" y="834370"/>
                <a:ext cx="180020" cy="18002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38" name="Ellipse 37"/>
              <p:cNvSpPr/>
              <p:nvPr/>
            </p:nvSpPr>
            <p:spPr>
              <a:xfrm flipV="1">
                <a:off x="1745686" y="1826822"/>
                <a:ext cx="180020" cy="180020"/>
              </a:xfrm>
              <a:prstGeom prst="ellipse">
                <a:avLst/>
              </a:prstGeom>
              <a:solidFill>
                <a:srgbClr val="00C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39" name="Ellipse 38"/>
              <p:cNvSpPr/>
              <p:nvPr/>
            </p:nvSpPr>
            <p:spPr>
              <a:xfrm flipV="1">
                <a:off x="2482534" y="3488662"/>
                <a:ext cx="180020" cy="180020"/>
              </a:xfrm>
              <a:prstGeom prst="ellipse">
                <a:avLst/>
              </a:prstGeom>
              <a:solidFill>
                <a:srgbClr val="66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40" name="Ellipse 39"/>
              <p:cNvSpPr/>
              <p:nvPr/>
            </p:nvSpPr>
            <p:spPr>
              <a:xfrm flipV="1">
                <a:off x="4391980" y="3474005"/>
                <a:ext cx="180020" cy="180020"/>
              </a:xfrm>
              <a:prstGeom prst="ellipse">
                <a:avLst/>
              </a:prstGeom>
              <a:solidFill>
                <a:srgbClr val="00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grpSp>
        <p:sp>
          <p:nvSpPr>
            <p:cNvPr id="23" name="ZoneTexte 22"/>
            <p:cNvSpPr txBox="1"/>
            <p:nvPr/>
          </p:nvSpPr>
          <p:spPr>
            <a:xfrm>
              <a:off x="7191732" y="4285043"/>
              <a:ext cx="518740" cy="263252"/>
            </a:xfrm>
            <a:prstGeom prst="rect">
              <a:avLst/>
            </a:prstGeom>
            <a:noFill/>
            <a:ln>
              <a:noFill/>
            </a:ln>
          </p:spPr>
          <p:txBody>
            <a:bodyPr wrap="none" rtlCol="0">
              <a:spAutoFit/>
            </a:bodyPr>
            <a:lstStyle/>
            <a:p>
              <a:r>
                <a:rPr lang="fr-FR" sz="600" b="1" dirty="0"/>
                <a:t> BS RB</a:t>
              </a:r>
            </a:p>
          </p:txBody>
        </p:sp>
      </p:grpSp>
      <p:sp>
        <p:nvSpPr>
          <p:cNvPr id="2" name="Rectangle 1"/>
          <p:cNvSpPr/>
          <p:nvPr/>
        </p:nvSpPr>
        <p:spPr>
          <a:xfrm>
            <a:off x="1533001" y="22269"/>
            <a:ext cx="9108504" cy="1200329"/>
          </a:xfrm>
          <a:prstGeom prst="rect">
            <a:avLst/>
          </a:prstGeom>
          <a:ln cmpd="thinThick">
            <a:solidFill>
              <a:srgbClr val="FF0000"/>
            </a:solidFill>
          </a:ln>
        </p:spPr>
        <p:txBody>
          <a:bodyPr wrap="square">
            <a:spAutoFit/>
          </a:bodyPr>
          <a:lstStyle/>
          <a:p>
            <a:pPr algn="ctr"/>
            <a:r>
              <a:rPr lang="fr-FR" sz="1600" b="1" dirty="0"/>
              <a:t>Master Biologie – Santé </a:t>
            </a:r>
            <a:r>
              <a:rPr lang="fr-FR" sz="1600" i="1" dirty="0"/>
              <a:t>(3 parcours)         </a:t>
            </a:r>
            <a:endParaRPr lang="fr-FR" sz="1600" dirty="0"/>
          </a:p>
          <a:p>
            <a:pPr algn="ctr">
              <a:lnSpc>
                <a:spcPct val="150000"/>
              </a:lnSpc>
              <a:tabLst>
                <a:tab pos="2328545" algn="l"/>
              </a:tabLst>
            </a:pPr>
            <a:r>
              <a:rPr lang="fr-FR" sz="1200" i="1" dirty="0"/>
              <a:t>Responsables : Pr Jean </a:t>
            </a:r>
            <a:r>
              <a:rPr lang="fr-FR" sz="1200" i="1" dirty="0" err="1"/>
              <a:t>Sibilia</a:t>
            </a:r>
            <a:r>
              <a:rPr lang="fr-FR" sz="1200" i="1" dirty="0"/>
              <a:t>, Pr Youssef </a:t>
            </a:r>
            <a:r>
              <a:rPr lang="fr-FR" sz="1200" i="1" dirty="0" err="1"/>
              <a:t>Haïkel</a:t>
            </a:r>
            <a:r>
              <a:rPr lang="fr-FR" sz="1200" i="1" dirty="0"/>
              <a:t>, Dr Gilles Prévost</a:t>
            </a:r>
            <a:endParaRPr lang="fr-FR" sz="1200" dirty="0"/>
          </a:p>
          <a:p>
            <a:r>
              <a:rPr lang="fr-FR" sz="1500" b="1" dirty="0"/>
              <a:t>Recherche en Biomédecine               International Master in </a:t>
            </a:r>
            <a:r>
              <a:rPr lang="fr-FR" sz="1500" b="1" dirty="0" err="1"/>
              <a:t>Biomedicine</a:t>
            </a:r>
            <a:r>
              <a:rPr lang="fr-FR" sz="1500" b="1" dirty="0"/>
              <a:t>            Biomatériaux pour la Santé</a:t>
            </a:r>
            <a:endParaRPr lang="fr-FR" sz="1500" dirty="0"/>
          </a:p>
          <a:p>
            <a:r>
              <a:rPr lang="fr-FR" sz="1000" b="1" dirty="0"/>
              <a:t>  </a:t>
            </a:r>
            <a:r>
              <a:rPr lang="fr-FR" sz="1100" i="1" dirty="0"/>
              <a:t>Dr Gilles Prévost, Dr Jocelyn </a:t>
            </a:r>
            <a:r>
              <a:rPr lang="fr-FR" sz="1100" i="1" dirty="0" err="1"/>
              <a:t>Céraline</a:t>
            </a:r>
            <a:r>
              <a:rPr lang="fr-FR" sz="1100" i="1" dirty="0"/>
              <a:t>	   	Pr Valérie </a:t>
            </a:r>
            <a:r>
              <a:rPr lang="fr-FR" sz="1100" i="1" dirty="0" err="1"/>
              <a:t>Schini-Kerth</a:t>
            </a:r>
            <a:r>
              <a:rPr lang="fr-FR" sz="1100" i="1" dirty="0"/>
              <a:t>		             Pr Youssef </a:t>
            </a:r>
            <a:r>
              <a:rPr lang="fr-FR" sz="1100" i="1" dirty="0" err="1"/>
              <a:t>Haïkel</a:t>
            </a:r>
            <a:endParaRPr lang="fr-FR" sz="1100" dirty="0"/>
          </a:p>
          <a:p>
            <a:r>
              <a:rPr lang="fr-FR" sz="1100" i="1" dirty="0"/>
              <a:t>             Dr Raphael </a:t>
            </a:r>
            <a:r>
              <a:rPr lang="fr-FR" sz="1100" i="1" dirty="0" err="1"/>
              <a:t>Carapito</a:t>
            </a:r>
            <a:r>
              <a:rPr lang="fr-FR" sz="1100" i="1" dirty="0"/>
              <a:t>			Pr Florence </a:t>
            </a:r>
            <a:r>
              <a:rPr lang="fr-FR" sz="1100" i="1" dirty="0" err="1"/>
              <a:t>Toti</a:t>
            </a:r>
            <a:r>
              <a:rPr lang="fr-FR" sz="1100" i="1" dirty="0"/>
              <a:t> </a:t>
            </a:r>
            <a:endParaRPr lang="fr-FR" sz="1100" dirty="0"/>
          </a:p>
        </p:txBody>
      </p:sp>
      <p:pic>
        <p:nvPicPr>
          <p:cNvPr id="62" name="Picture 3"/>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7949945" y="37685"/>
            <a:ext cx="919961" cy="325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882791641"/>
              </p:ext>
            </p:extLst>
          </p:nvPr>
        </p:nvGraphicFramePr>
        <p:xfrm>
          <a:off x="1573322" y="943054"/>
          <a:ext cx="9010392" cy="5394857"/>
        </p:xfrm>
        <a:graphic>
          <a:graphicData uri="http://schemas.openxmlformats.org/drawingml/2006/table">
            <a:tbl>
              <a:tblPr firstRow="1" firstCol="1" bandRow="1">
                <a:effectLst>
                  <a:innerShdw blurRad="63500" dist="50800" dir="13500000">
                    <a:prstClr val="black">
                      <a:alpha val="50000"/>
                    </a:prstClr>
                  </a:innerShdw>
                </a:effectLst>
                <a:tableStyleId>{5C22544A-7EE6-4342-B048-85BDC9FD1C3A}</a:tableStyleId>
              </a:tblPr>
              <a:tblGrid>
                <a:gridCol w="3157204">
                  <a:extLst>
                    <a:ext uri="{9D8B030D-6E8A-4147-A177-3AD203B41FA5}">
                      <a16:colId xmlns:a16="http://schemas.microsoft.com/office/drawing/2014/main" val="20000"/>
                    </a:ext>
                  </a:extLst>
                </a:gridCol>
                <a:gridCol w="2926594">
                  <a:extLst>
                    <a:ext uri="{9D8B030D-6E8A-4147-A177-3AD203B41FA5}">
                      <a16:colId xmlns:a16="http://schemas.microsoft.com/office/drawing/2014/main" val="20001"/>
                    </a:ext>
                  </a:extLst>
                </a:gridCol>
                <a:gridCol w="2926594">
                  <a:extLst>
                    <a:ext uri="{9D8B030D-6E8A-4147-A177-3AD203B41FA5}">
                      <a16:colId xmlns:a16="http://schemas.microsoft.com/office/drawing/2014/main" val="20002"/>
                    </a:ext>
                  </a:extLst>
                </a:gridCol>
              </a:tblGrid>
              <a:tr h="314708">
                <a:tc gridSpan="2">
                  <a:txBody>
                    <a:bodyPr/>
                    <a:lstStyle/>
                    <a:p>
                      <a:pPr algn="ctr">
                        <a:lnSpc>
                          <a:spcPct val="115000"/>
                        </a:lnSpc>
                        <a:spcAft>
                          <a:spcPts val="300"/>
                        </a:spcAft>
                      </a:pPr>
                      <a:r>
                        <a:rPr lang="fr-FR" dirty="0"/>
                        <a:t>Master 1</a:t>
                      </a:r>
                    </a:p>
                  </a:txBody>
                  <a:tcPr marL="55751" marR="55751" marT="0" marB="0"/>
                </a:tc>
                <a:tc hMerge="1">
                  <a:txBody>
                    <a:bodyPr/>
                    <a:lstStyle/>
                    <a:p>
                      <a:endParaRPr lang="fr-FR"/>
                    </a:p>
                  </a:txBody>
                  <a:tcPr/>
                </a:tc>
                <a:tc>
                  <a:txBody>
                    <a:bodyPr/>
                    <a:lstStyle/>
                    <a:p>
                      <a:pPr algn="ctr">
                        <a:lnSpc>
                          <a:spcPct val="115000"/>
                        </a:lnSpc>
                        <a:spcAft>
                          <a:spcPts val="300"/>
                        </a:spcAft>
                      </a:pPr>
                      <a:r>
                        <a:rPr lang="fr-FR" dirty="0"/>
                        <a:t>Master 2</a:t>
                      </a:r>
                    </a:p>
                  </a:txBody>
                  <a:tcPr marL="55751" marR="55751" marT="0" marB="0"/>
                </a:tc>
                <a:extLst>
                  <a:ext uri="{0D108BD9-81ED-4DB2-BD59-A6C34878D82A}">
                    <a16:rowId xmlns:a16="http://schemas.microsoft.com/office/drawing/2014/main" val="10000"/>
                  </a:ext>
                </a:extLst>
              </a:tr>
              <a:tr h="199406">
                <a:tc>
                  <a:txBody>
                    <a:bodyPr/>
                    <a:lstStyle/>
                    <a:p>
                      <a:pPr algn="ctr">
                        <a:lnSpc>
                          <a:spcPct val="115000"/>
                        </a:lnSpc>
                        <a:spcAft>
                          <a:spcPts val="300"/>
                        </a:spcAft>
                      </a:pPr>
                      <a:r>
                        <a:rPr lang="fr-FR" sz="1000" dirty="0">
                          <a:effectLst>
                            <a:outerShdw blurRad="38100" dist="38100" dir="2700000" algn="tl">
                              <a:srgbClr val="000000">
                                <a:alpha val="43137"/>
                              </a:srgbClr>
                            </a:outerShdw>
                          </a:effectLst>
                        </a:rPr>
                        <a:t>Semestre 1</a:t>
                      </a:r>
                      <a:endParaRPr lang="fr-FR" sz="900" dirty="0">
                        <a:effectLst>
                          <a:outerShdw blurRad="38100" dist="38100" dir="2700000" algn="tl">
                            <a:srgbClr val="000000">
                              <a:alpha val="43137"/>
                            </a:srgbClr>
                          </a:outerShdw>
                        </a:effectLst>
                        <a:latin typeface="Calibri" panose="020F0502020204030204"/>
                        <a:ea typeface="Calibri" panose="020F0502020204030204"/>
                        <a:cs typeface="Times New Roman" panose="02020603050405020304"/>
                      </a:endParaRPr>
                    </a:p>
                  </a:txBody>
                  <a:tcPr marL="55751" marR="55751" marT="0" marB="0"/>
                </a:tc>
                <a:tc>
                  <a:txBody>
                    <a:bodyPr/>
                    <a:lstStyle/>
                    <a:p>
                      <a:pPr algn="ctr">
                        <a:lnSpc>
                          <a:spcPct val="115000"/>
                        </a:lnSpc>
                        <a:spcAft>
                          <a:spcPts val="300"/>
                        </a:spcAft>
                      </a:pPr>
                      <a:r>
                        <a:rPr lang="fr-FR" sz="1000" dirty="0">
                          <a:effectLst>
                            <a:outerShdw blurRad="38100" dist="38100" dir="2700000" algn="tl">
                              <a:srgbClr val="000000">
                                <a:alpha val="43137"/>
                              </a:srgbClr>
                            </a:outerShdw>
                          </a:effectLst>
                        </a:rPr>
                        <a:t>Semestre 2</a:t>
                      </a:r>
                      <a:endParaRPr lang="fr-FR" sz="900" dirty="0">
                        <a:effectLst>
                          <a:outerShdw blurRad="38100" dist="38100" dir="2700000" algn="tl">
                            <a:srgbClr val="000000">
                              <a:alpha val="43137"/>
                            </a:srgbClr>
                          </a:outerShdw>
                        </a:effectLst>
                        <a:latin typeface="Calibri" panose="020F0502020204030204"/>
                        <a:ea typeface="Calibri" panose="020F0502020204030204"/>
                        <a:cs typeface="Times New Roman" panose="02020603050405020304"/>
                      </a:endParaRPr>
                    </a:p>
                  </a:txBody>
                  <a:tcPr marL="55751" marR="55751" marT="0" marB="0"/>
                </a:tc>
                <a:tc>
                  <a:txBody>
                    <a:bodyPr/>
                    <a:lstStyle/>
                    <a:p>
                      <a:pPr algn="ctr">
                        <a:lnSpc>
                          <a:spcPct val="115000"/>
                        </a:lnSpc>
                        <a:spcAft>
                          <a:spcPts val="300"/>
                        </a:spcAft>
                      </a:pPr>
                      <a:r>
                        <a:rPr lang="fr-FR" sz="1000" dirty="0">
                          <a:effectLst>
                            <a:outerShdw blurRad="38100" dist="38100" dir="2700000" algn="tl">
                              <a:srgbClr val="000000">
                                <a:alpha val="43137"/>
                              </a:srgbClr>
                            </a:outerShdw>
                          </a:effectLst>
                        </a:rPr>
                        <a:t>Semestre 3</a:t>
                      </a:r>
                      <a:endParaRPr lang="fr-FR" sz="900" dirty="0">
                        <a:effectLst>
                          <a:outerShdw blurRad="38100" dist="38100" dir="2700000" algn="tl">
                            <a:srgbClr val="000000">
                              <a:alpha val="43137"/>
                            </a:srgbClr>
                          </a:outerShdw>
                        </a:effectLst>
                        <a:latin typeface="Calibri" panose="020F0502020204030204"/>
                        <a:ea typeface="Calibri" panose="020F0502020204030204"/>
                        <a:cs typeface="Times New Roman" panose="02020603050405020304"/>
                      </a:endParaRPr>
                    </a:p>
                  </a:txBody>
                  <a:tcPr marL="55751" marR="55751" marT="0" marB="0"/>
                </a:tc>
                <a:extLst>
                  <a:ext uri="{0D108BD9-81ED-4DB2-BD59-A6C34878D82A}">
                    <a16:rowId xmlns:a16="http://schemas.microsoft.com/office/drawing/2014/main" val="10001"/>
                  </a:ext>
                </a:extLst>
              </a:tr>
              <a:tr h="1467233">
                <a:tc>
                  <a:txBody>
                    <a:bodyPr/>
                    <a:lstStyle/>
                    <a:p>
                      <a:pPr>
                        <a:lnSpc>
                          <a:spcPct val="115000"/>
                        </a:lnSpc>
                        <a:spcAft>
                          <a:spcPts val="0"/>
                        </a:spcAft>
                      </a:pPr>
                      <a:r>
                        <a:rPr lang="fr-FR" sz="900" b="1" dirty="0">
                          <a:effectLst/>
                        </a:rPr>
                        <a:t>Obligatoires (</a:t>
                      </a:r>
                      <a:r>
                        <a:rPr lang="fr-FR" sz="900" b="1" dirty="0" err="1">
                          <a:effectLst/>
                        </a:rPr>
                        <a:t>Sci</a:t>
                      </a:r>
                      <a:r>
                        <a:rPr lang="fr-FR" sz="900" b="1" dirty="0">
                          <a:effectLst/>
                        </a:rPr>
                        <a:t>)                                                                  </a:t>
                      </a:r>
                      <a:r>
                        <a:rPr lang="fr-FR" sz="900" dirty="0">
                          <a:effectLst/>
                        </a:rPr>
                        <a:t>24 </a:t>
                      </a:r>
                      <a:r>
                        <a:rPr lang="fr-FR" sz="900" dirty="0" err="1">
                          <a:effectLst/>
                        </a:rPr>
                        <a:t>ects</a:t>
                      </a:r>
                      <a:endParaRPr lang="fr-FR" sz="900" dirty="0">
                        <a:effectLst/>
                      </a:endParaRPr>
                    </a:p>
                    <a:p>
                      <a:pPr>
                        <a:lnSpc>
                          <a:spcPct val="115000"/>
                        </a:lnSpc>
                        <a:spcAft>
                          <a:spcPts val="200"/>
                        </a:spcAft>
                      </a:pPr>
                      <a:r>
                        <a:rPr lang="fr-FR" sz="800" dirty="0" err="1">
                          <a:effectLst/>
                        </a:rPr>
                        <a:t>TechBiolMolCell</a:t>
                      </a:r>
                      <a:r>
                        <a:rPr lang="fr-FR" sz="800" dirty="0">
                          <a:effectLst/>
                        </a:rPr>
                        <a:t>    36h + </a:t>
                      </a:r>
                      <a:r>
                        <a:rPr lang="fr-FR" sz="800" dirty="0" err="1">
                          <a:effectLst/>
                        </a:rPr>
                        <a:t>Pres</a:t>
                      </a:r>
                      <a:r>
                        <a:rPr lang="fr-FR" sz="800" dirty="0">
                          <a:effectLst/>
                        </a:rPr>
                        <a:t>. Article* 36h G Prévost           3</a:t>
                      </a:r>
                      <a:r>
                        <a:rPr lang="fr-FR" sz="200" dirty="0">
                          <a:effectLst/>
                        </a:rPr>
                        <a:t> </a:t>
                      </a:r>
                      <a:r>
                        <a:rPr lang="fr-FR" sz="800" dirty="0">
                          <a:effectLst/>
                        </a:rPr>
                        <a:t>/ 6</a:t>
                      </a:r>
                      <a:endParaRPr lang="fr-FR" sz="900" dirty="0">
                        <a:effectLst/>
                      </a:endParaRPr>
                    </a:p>
                    <a:p>
                      <a:pPr>
                        <a:lnSpc>
                          <a:spcPct val="115000"/>
                        </a:lnSpc>
                        <a:spcAft>
                          <a:spcPts val="200"/>
                        </a:spcAft>
                      </a:pPr>
                      <a:r>
                        <a:rPr lang="fr-FR" sz="800" dirty="0" err="1">
                          <a:effectLst/>
                        </a:rPr>
                        <a:t>BioInformatique</a:t>
                      </a:r>
                      <a:r>
                        <a:rPr lang="fr-FR" sz="800" dirty="0">
                          <a:effectLst/>
                        </a:rPr>
                        <a:t>*  28h                            G Prévost                           3</a:t>
                      </a:r>
                      <a:endParaRPr lang="fr-FR" sz="900" dirty="0">
                        <a:effectLst/>
                      </a:endParaRPr>
                    </a:p>
                    <a:p>
                      <a:pPr>
                        <a:lnSpc>
                          <a:spcPct val="115000"/>
                        </a:lnSpc>
                        <a:spcAft>
                          <a:spcPts val="200"/>
                        </a:spcAft>
                      </a:pPr>
                      <a:r>
                        <a:rPr lang="fr-FR" sz="800" dirty="0">
                          <a:effectLst/>
                        </a:rPr>
                        <a:t>Anglais*                    32h                           N </a:t>
                      </a:r>
                      <a:r>
                        <a:rPr lang="fr-FR" sz="800" dirty="0" err="1">
                          <a:effectLst/>
                        </a:rPr>
                        <a:t>Junger</a:t>
                      </a:r>
                      <a:r>
                        <a:rPr lang="fr-FR" sz="800" dirty="0">
                          <a:effectLst/>
                        </a:rPr>
                        <a:t>                             3</a:t>
                      </a:r>
                      <a:endParaRPr lang="fr-FR" sz="900" dirty="0">
                        <a:effectLst/>
                      </a:endParaRPr>
                    </a:p>
                    <a:p>
                      <a:pPr>
                        <a:lnSpc>
                          <a:spcPct val="115000"/>
                        </a:lnSpc>
                        <a:spcAft>
                          <a:spcPts val="200"/>
                        </a:spcAft>
                      </a:pPr>
                      <a:r>
                        <a:rPr lang="fr-FR" sz="800" dirty="0">
                          <a:effectLst/>
                        </a:rPr>
                        <a:t>Organisation, contrôle et expression du génome</a:t>
                      </a:r>
                      <a:br>
                        <a:rPr lang="fr-FR" sz="800" dirty="0">
                          <a:effectLst/>
                        </a:rPr>
                      </a:br>
                      <a:r>
                        <a:rPr lang="fr-FR" sz="800" dirty="0">
                          <a:effectLst/>
                        </a:rPr>
                        <a:t>     humain                36h                       J Muller/D </a:t>
                      </a:r>
                      <a:r>
                        <a:rPr lang="fr-FR" sz="800" dirty="0" err="1">
                          <a:effectLst/>
                        </a:rPr>
                        <a:t>Devys</a:t>
                      </a:r>
                      <a:r>
                        <a:rPr lang="fr-FR" sz="800" dirty="0">
                          <a:effectLst/>
                        </a:rPr>
                        <a:t>                  3</a:t>
                      </a:r>
                      <a:endParaRPr lang="fr-FR" sz="900" dirty="0">
                        <a:effectLst/>
                      </a:endParaRPr>
                    </a:p>
                    <a:p>
                      <a:pPr>
                        <a:lnSpc>
                          <a:spcPct val="115000"/>
                        </a:lnSpc>
                        <a:spcAft>
                          <a:spcPts val="200"/>
                        </a:spcAft>
                      </a:pPr>
                      <a:r>
                        <a:rPr lang="fr-FR" sz="800" dirty="0">
                          <a:effectLst/>
                        </a:rPr>
                        <a:t>Immunologie Médicale   81h            S </a:t>
                      </a:r>
                      <a:r>
                        <a:rPr lang="fr-FR" sz="800" dirty="0" err="1">
                          <a:effectLst/>
                        </a:rPr>
                        <a:t>Bahram</a:t>
                      </a:r>
                      <a:r>
                        <a:rPr lang="fr-FR" sz="800" dirty="0">
                          <a:effectLst/>
                        </a:rPr>
                        <a:t>                                6</a:t>
                      </a:r>
                      <a:endParaRPr lang="fr-FR" sz="900" dirty="0">
                        <a:effectLst/>
                      </a:endParaRPr>
                    </a:p>
                    <a:p>
                      <a:pPr>
                        <a:lnSpc>
                          <a:spcPct val="115000"/>
                        </a:lnSpc>
                        <a:spcAft>
                          <a:spcPts val="300"/>
                        </a:spcAft>
                      </a:pPr>
                      <a:r>
                        <a:rPr lang="fr-FR" sz="800" dirty="0">
                          <a:effectLst/>
                        </a:rPr>
                        <a:t>Stage en laboratoire de rech.*  70h      GP/JC                                 3</a:t>
                      </a:r>
                      <a:endParaRPr lang="fr-FR" sz="900" dirty="0">
                        <a:effectLst/>
                        <a:latin typeface="Calibri" panose="020F0502020204030204"/>
                        <a:ea typeface="Calibri" panose="020F0502020204030204"/>
                        <a:cs typeface="Times New Roman" panose="02020603050405020304"/>
                      </a:endParaRPr>
                    </a:p>
                  </a:txBody>
                  <a:tcPr marL="55751" marR="55751" marT="0" marB="0"/>
                </a:tc>
                <a:tc rowSpan="2">
                  <a:txBody>
                    <a:bodyPr/>
                    <a:lstStyle/>
                    <a:p>
                      <a:pPr>
                        <a:lnSpc>
                          <a:spcPct val="115000"/>
                        </a:lnSpc>
                        <a:spcAft>
                          <a:spcPts val="0"/>
                        </a:spcAft>
                      </a:pPr>
                      <a:r>
                        <a:rPr lang="fr-FR" sz="900" b="1" u="sng" dirty="0">
                          <a:effectLst/>
                        </a:rPr>
                        <a:t>Obligatoires   </a:t>
                      </a:r>
                      <a:r>
                        <a:rPr lang="fr-FR" sz="900" b="1" dirty="0">
                          <a:effectLst/>
                        </a:rPr>
                        <a:t>  </a:t>
                      </a:r>
                      <a:r>
                        <a:rPr lang="fr-FR" sz="900" dirty="0">
                          <a:effectLst/>
                        </a:rPr>
                        <a:t>                                                             12 </a:t>
                      </a:r>
                      <a:r>
                        <a:rPr lang="fr-FR" sz="900" dirty="0" err="1">
                          <a:effectLst/>
                        </a:rPr>
                        <a:t>ects</a:t>
                      </a:r>
                      <a:endParaRPr lang="fr-FR" sz="900" dirty="0">
                        <a:effectLst/>
                      </a:endParaRPr>
                    </a:p>
                    <a:p>
                      <a:pPr>
                        <a:lnSpc>
                          <a:spcPct val="115000"/>
                        </a:lnSpc>
                        <a:spcAft>
                          <a:spcPts val="200"/>
                        </a:spcAft>
                      </a:pPr>
                      <a:r>
                        <a:rPr lang="fr-FR" sz="800" dirty="0">
                          <a:effectLst/>
                        </a:rPr>
                        <a:t>Compte-rendu Biblio en groupe      36h       D </a:t>
                      </a:r>
                      <a:r>
                        <a:rPr lang="fr-FR" sz="800" dirty="0" err="1">
                          <a:effectLst/>
                        </a:rPr>
                        <a:t>Devys</a:t>
                      </a:r>
                      <a:r>
                        <a:rPr lang="fr-FR" sz="800" dirty="0">
                          <a:effectLst/>
                        </a:rPr>
                        <a:t>           </a:t>
                      </a:r>
                      <a:r>
                        <a:rPr lang="fr-FR" sz="400" dirty="0">
                          <a:effectLst/>
                        </a:rPr>
                        <a:t>  </a:t>
                      </a:r>
                      <a:r>
                        <a:rPr lang="fr-FR" sz="800" dirty="0">
                          <a:effectLst/>
                        </a:rPr>
                        <a:t>3 </a:t>
                      </a:r>
                      <a:endParaRPr lang="fr-FR" sz="900" dirty="0">
                        <a:effectLst/>
                      </a:endParaRPr>
                    </a:p>
                    <a:p>
                      <a:pPr>
                        <a:lnSpc>
                          <a:spcPct val="115000"/>
                        </a:lnSpc>
                        <a:spcAft>
                          <a:spcPts val="200"/>
                        </a:spcAft>
                      </a:pPr>
                      <a:r>
                        <a:rPr lang="en-US" sz="800" dirty="0">
                          <a:effectLst/>
                        </a:rPr>
                        <a:t>Bio </a:t>
                      </a:r>
                      <a:r>
                        <a:rPr lang="en-US" sz="800" dirty="0" err="1">
                          <a:effectLst/>
                        </a:rPr>
                        <a:t>Reprod</a:t>
                      </a:r>
                      <a:r>
                        <a:rPr lang="en-US" sz="800" dirty="0">
                          <a:effectLst/>
                        </a:rPr>
                        <a:t> Develop  </a:t>
                      </a:r>
                      <a:r>
                        <a:rPr lang="en-US" sz="800" dirty="0" err="1">
                          <a:effectLst/>
                        </a:rPr>
                        <a:t>Mamm</a:t>
                      </a:r>
                      <a:r>
                        <a:rPr lang="en-US" sz="800" dirty="0">
                          <a:effectLst/>
                        </a:rPr>
                        <a:t>             45h         M Mark         3</a:t>
                      </a:r>
                      <a:endParaRPr lang="fr-FR" sz="900" dirty="0">
                        <a:effectLst/>
                      </a:endParaRPr>
                    </a:p>
                    <a:p>
                      <a:pPr>
                        <a:lnSpc>
                          <a:spcPct val="115000"/>
                        </a:lnSpc>
                        <a:spcAft>
                          <a:spcPts val="200"/>
                        </a:spcAft>
                      </a:pPr>
                      <a:r>
                        <a:rPr lang="fr-FR" sz="800" dirty="0">
                          <a:effectLst/>
                        </a:rPr>
                        <a:t>Stage en laboratoire de </a:t>
                      </a:r>
                      <a:r>
                        <a:rPr lang="fr-FR" sz="800" dirty="0" err="1">
                          <a:effectLst/>
                        </a:rPr>
                        <a:t>rech</a:t>
                      </a:r>
                      <a:r>
                        <a:rPr lang="fr-FR" sz="800" dirty="0">
                          <a:effectLst/>
                        </a:rPr>
                        <a:t>.           175h      GP/JC               6 </a:t>
                      </a:r>
                      <a:endParaRPr lang="fr-FR" sz="900" dirty="0">
                        <a:effectLst/>
                      </a:endParaRPr>
                    </a:p>
                    <a:p>
                      <a:pPr>
                        <a:lnSpc>
                          <a:spcPct val="115000"/>
                        </a:lnSpc>
                        <a:spcAft>
                          <a:spcPts val="0"/>
                        </a:spcAft>
                      </a:pPr>
                      <a:r>
                        <a:rPr lang="fr-FR" sz="800" dirty="0">
                          <a:effectLst/>
                        </a:rPr>
                        <a:t>Insertion Professionnelle                       8h      JC/GP              0 </a:t>
                      </a:r>
                      <a:endParaRPr lang="fr-FR" sz="900" dirty="0">
                        <a:effectLst/>
                      </a:endParaRPr>
                    </a:p>
                    <a:p>
                      <a:pPr>
                        <a:lnSpc>
                          <a:spcPct val="115000"/>
                        </a:lnSpc>
                        <a:spcAft>
                          <a:spcPts val="300"/>
                        </a:spcAft>
                      </a:pPr>
                      <a:r>
                        <a:rPr lang="fr-FR" sz="700" dirty="0">
                          <a:effectLst/>
                        </a:rPr>
                        <a:t>(Série </a:t>
                      </a:r>
                      <a:r>
                        <a:rPr lang="fr-FR" sz="700" dirty="0" err="1">
                          <a:effectLst/>
                        </a:rPr>
                        <a:t>conf</a:t>
                      </a:r>
                      <a:r>
                        <a:rPr lang="fr-FR" sz="700" dirty="0">
                          <a:effectLst/>
                        </a:rPr>
                        <a:t> + mise en situation </a:t>
                      </a:r>
                      <a:r>
                        <a:rPr lang="fr-FR" sz="700" dirty="0" err="1">
                          <a:effectLst/>
                        </a:rPr>
                        <a:t>oblig</a:t>
                      </a:r>
                      <a:r>
                        <a:rPr lang="fr-FR" sz="700" dirty="0">
                          <a:effectLst/>
                        </a:rPr>
                        <a:t>. </a:t>
                      </a:r>
                      <a:r>
                        <a:rPr lang="fr-FR" sz="700" dirty="0" err="1">
                          <a:effectLst/>
                        </a:rPr>
                        <a:t>ét</a:t>
                      </a:r>
                      <a:r>
                        <a:rPr lang="fr-FR" sz="700" dirty="0">
                          <a:effectLst/>
                        </a:rPr>
                        <a:t>. licence sans évaluation et avec Professionnels)</a:t>
                      </a:r>
                      <a:endParaRPr lang="fr-FR" sz="800" dirty="0">
                        <a:effectLst/>
                      </a:endParaRPr>
                    </a:p>
                    <a:p>
                      <a:pPr>
                        <a:lnSpc>
                          <a:spcPct val="115000"/>
                        </a:lnSpc>
                        <a:spcAft>
                          <a:spcPts val="0"/>
                        </a:spcAft>
                      </a:pPr>
                      <a:r>
                        <a:rPr lang="fr-FR" sz="800" b="1" u="sng" dirty="0">
                          <a:effectLst/>
                        </a:rPr>
                        <a:t>Disciplines fondamentales </a:t>
                      </a:r>
                      <a:r>
                        <a:rPr lang="fr-FR" sz="800" b="1" u="sng" dirty="0" err="1">
                          <a:effectLst/>
                        </a:rPr>
                        <a:t>Oblig</a:t>
                      </a:r>
                      <a:r>
                        <a:rPr lang="fr-FR" sz="800" b="1" u="sng" dirty="0">
                          <a:effectLst/>
                        </a:rPr>
                        <a:t>. à choix             2 x 6 = 12 </a:t>
                      </a:r>
                      <a:r>
                        <a:rPr lang="fr-FR" sz="800" b="1" u="sng" dirty="0" err="1">
                          <a:effectLst/>
                        </a:rPr>
                        <a:t>ects</a:t>
                      </a:r>
                      <a:r>
                        <a:rPr lang="fr-FR" sz="800" b="1" u="sng" baseline="0" dirty="0">
                          <a:effectLst/>
                        </a:rPr>
                        <a:t> </a:t>
                      </a:r>
                    </a:p>
                    <a:p>
                      <a:pPr>
                        <a:lnSpc>
                          <a:spcPct val="115000"/>
                        </a:lnSpc>
                        <a:spcAft>
                          <a:spcPts val="0"/>
                        </a:spcAft>
                      </a:pPr>
                      <a:r>
                        <a:rPr lang="fr-FR" sz="800" dirty="0">
                          <a:effectLst/>
                        </a:rPr>
                        <a:t>Cancérologie                                   81h          J </a:t>
                      </a:r>
                      <a:r>
                        <a:rPr lang="fr-FR" sz="800" dirty="0" err="1">
                          <a:effectLst/>
                        </a:rPr>
                        <a:t>Céraline</a:t>
                      </a:r>
                      <a:r>
                        <a:rPr lang="fr-FR" sz="800" dirty="0">
                          <a:effectLst/>
                        </a:rPr>
                        <a:t>           6</a:t>
                      </a:r>
                      <a:endParaRPr lang="fr-FR" sz="900" dirty="0">
                        <a:effectLst/>
                      </a:endParaRPr>
                    </a:p>
                    <a:p>
                      <a:pPr>
                        <a:lnSpc>
                          <a:spcPct val="115000"/>
                        </a:lnSpc>
                        <a:spcAft>
                          <a:spcPts val="200"/>
                        </a:spcAft>
                      </a:pPr>
                      <a:r>
                        <a:rPr lang="fr-FR" sz="800" dirty="0">
                          <a:effectLst/>
                        </a:rPr>
                        <a:t>Microbiologie    Med.                    81h         G Prévost            6 </a:t>
                      </a:r>
                      <a:endParaRPr lang="fr-FR" sz="900" dirty="0">
                        <a:effectLst/>
                      </a:endParaRPr>
                    </a:p>
                    <a:p>
                      <a:pPr>
                        <a:lnSpc>
                          <a:spcPct val="115000"/>
                        </a:lnSpc>
                        <a:spcAft>
                          <a:spcPts val="200"/>
                        </a:spcAft>
                      </a:pPr>
                      <a:r>
                        <a:rPr lang="fr-FR" sz="800" dirty="0">
                          <a:effectLst/>
                        </a:rPr>
                        <a:t>Génétique  Hum.                            81h         H </a:t>
                      </a:r>
                      <a:r>
                        <a:rPr lang="fr-FR" sz="800" dirty="0" err="1">
                          <a:effectLst/>
                        </a:rPr>
                        <a:t>Dollfus</a:t>
                      </a:r>
                      <a:r>
                        <a:rPr lang="fr-FR" sz="800" dirty="0">
                          <a:effectLst/>
                        </a:rPr>
                        <a:t>             6 </a:t>
                      </a:r>
                      <a:endParaRPr lang="fr-FR" sz="900" dirty="0">
                        <a:effectLst/>
                      </a:endParaRPr>
                    </a:p>
                    <a:p>
                      <a:pPr marL="0" indent="0">
                        <a:lnSpc>
                          <a:spcPct val="115000"/>
                        </a:lnSpc>
                        <a:spcAft>
                          <a:spcPts val="0"/>
                        </a:spcAft>
                      </a:pPr>
                      <a:r>
                        <a:rPr lang="fr-FR" sz="800" dirty="0" err="1">
                          <a:effectLst/>
                        </a:rPr>
                        <a:t>Mol.Vasc</a:t>
                      </a:r>
                      <a:r>
                        <a:rPr lang="fr-FR" sz="800" dirty="0">
                          <a:effectLst/>
                        </a:rPr>
                        <a:t>. Med. &amp; </a:t>
                      </a:r>
                      <a:r>
                        <a:rPr lang="fr-FR" sz="800" dirty="0" err="1">
                          <a:effectLst/>
                        </a:rPr>
                        <a:t>Card</a:t>
                      </a:r>
                      <a:r>
                        <a:rPr lang="fr-FR" sz="800" dirty="0">
                          <a:effectLst/>
                        </a:rPr>
                        <a:t>., Mol. Asp. </a:t>
                      </a:r>
                      <a:r>
                        <a:rPr lang="fr-FR" sz="800" dirty="0" err="1">
                          <a:effectLst/>
                        </a:rPr>
                        <a:t>Dyslipid</a:t>
                      </a:r>
                      <a:r>
                        <a:rPr lang="fr-FR" sz="800" dirty="0">
                          <a:effectLst/>
                        </a:rPr>
                        <a:t>. &amp; Diab., Hot Top </a:t>
                      </a:r>
                      <a:r>
                        <a:rPr lang="fr-FR" sz="800" dirty="0" err="1">
                          <a:effectLst/>
                        </a:rPr>
                        <a:t>Biomed</a:t>
                      </a:r>
                      <a:r>
                        <a:rPr lang="fr-FR" sz="800" dirty="0">
                          <a:effectLst/>
                        </a:rPr>
                        <a:t> </a:t>
                      </a:r>
                      <a:r>
                        <a:rPr lang="fr-FR" sz="800" dirty="0" err="1">
                          <a:effectLst/>
                        </a:rPr>
                        <a:t>Sci</a:t>
                      </a:r>
                      <a:r>
                        <a:rPr lang="fr-FR" sz="800" dirty="0">
                          <a:effectLst/>
                        </a:rPr>
                        <a:t>.   (</a:t>
                      </a:r>
                      <a:r>
                        <a:rPr lang="en-US" sz="800" dirty="0" err="1">
                          <a:effectLst/>
                        </a:rPr>
                        <a:t>cf</a:t>
                      </a:r>
                      <a:r>
                        <a:rPr lang="en-US" sz="800" dirty="0">
                          <a:effectLst/>
                        </a:rPr>
                        <a:t> Advances Sciences of Int. </a:t>
                      </a:r>
                      <a:r>
                        <a:rPr lang="fr-FR" sz="800" dirty="0">
                          <a:effectLst/>
                        </a:rPr>
                        <a:t>Master of </a:t>
                      </a:r>
                      <a:r>
                        <a:rPr lang="fr-FR" sz="800" dirty="0" err="1">
                          <a:effectLst/>
                        </a:rPr>
                        <a:t>Biomedicine</a:t>
                      </a:r>
                      <a:r>
                        <a:rPr lang="fr-FR" sz="800" dirty="0">
                          <a:effectLst/>
                        </a:rPr>
                        <a:t>)   V </a:t>
                      </a:r>
                      <a:r>
                        <a:rPr lang="fr-FR" sz="800" dirty="0" err="1">
                          <a:effectLst/>
                        </a:rPr>
                        <a:t>Schini</a:t>
                      </a:r>
                      <a:r>
                        <a:rPr lang="en-US" sz="800" dirty="0">
                          <a:effectLst/>
                        </a:rPr>
                        <a:t>-</a:t>
                      </a:r>
                      <a:r>
                        <a:rPr lang="en-US" sz="800" dirty="0" err="1">
                          <a:effectLst/>
                        </a:rPr>
                        <a:t>Kerth</a:t>
                      </a:r>
                      <a:r>
                        <a:rPr lang="en-US" sz="800" dirty="0">
                          <a:effectLst/>
                        </a:rPr>
                        <a:t>/F </a:t>
                      </a:r>
                      <a:r>
                        <a:rPr lang="en-US" sz="800" dirty="0" err="1">
                          <a:effectLst/>
                        </a:rPr>
                        <a:t>Toti</a:t>
                      </a:r>
                      <a:r>
                        <a:rPr lang="en-US" sz="800" dirty="0">
                          <a:effectLst/>
                        </a:rPr>
                        <a:t>        </a:t>
                      </a:r>
                      <a:r>
                        <a:rPr lang="fr-FR" sz="800" dirty="0">
                          <a:effectLst/>
                        </a:rPr>
                        <a:t>126h                6+3+3</a:t>
                      </a:r>
                      <a:endParaRPr lang="fr-FR" sz="900" dirty="0">
                        <a:effectLst/>
                        <a:latin typeface="Calibri" panose="020F0502020204030204"/>
                        <a:ea typeface="Calibri" panose="020F0502020204030204"/>
                        <a:cs typeface="Times New Roman" panose="02020603050405020304"/>
                      </a:endParaRPr>
                    </a:p>
                  </a:txBody>
                  <a:tcPr marL="55751" marR="55751" marT="0" marB="0">
                    <a:solidFill>
                      <a:srgbClr val="99CCFF"/>
                    </a:solidFill>
                  </a:tcPr>
                </a:tc>
                <a:tc rowSpan="2">
                  <a:txBody>
                    <a:bodyPr/>
                    <a:lstStyle/>
                    <a:p>
                      <a:pPr>
                        <a:lnSpc>
                          <a:spcPct val="115000"/>
                        </a:lnSpc>
                        <a:spcAft>
                          <a:spcPts val="0"/>
                        </a:spcAft>
                      </a:pPr>
                      <a:r>
                        <a:rPr lang="fr-FR" sz="900" b="1" dirty="0">
                          <a:effectLst/>
                        </a:rPr>
                        <a:t>Obligatoires </a:t>
                      </a:r>
                      <a:r>
                        <a:rPr lang="fr-FR" sz="900" dirty="0">
                          <a:effectLst/>
                        </a:rPr>
                        <a:t>                                                                 24 </a:t>
                      </a:r>
                      <a:r>
                        <a:rPr lang="fr-FR" sz="900" dirty="0" err="1">
                          <a:effectLst/>
                        </a:rPr>
                        <a:t>ects</a:t>
                      </a:r>
                      <a:endParaRPr lang="fr-FR" sz="900" dirty="0">
                        <a:effectLst/>
                      </a:endParaRPr>
                    </a:p>
                    <a:p>
                      <a:pPr>
                        <a:lnSpc>
                          <a:spcPct val="115000"/>
                        </a:lnSpc>
                        <a:spcAft>
                          <a:spcPts val="300"/>
                        </a:spcAft>
                      </a:pPr>
                      <a:r>
                        <a:rPr lang="fr-FR" sz="800" dirty="0" err="1">
                          <a:effectLst/>
                        </a:rPr>
                        <a:t>Prép</a:t>
                      </a:r>
                      <a:r>
                        <a:rPr lang="fr-FR" sz="800" dirty="0">
                          <a:effectLst/>
                        </a:rPr>
                        <a:t>. stage et projet de </a:t>
                      </a:r>
                      <a:r>
                        <a:rPr lang="fr-FR" sz="800" dirty="0" err="1">
                          <a:effectLst/>
                        </a:rPr>
                        <a:t>rech</a:t>
                      </a:r>
                      <a:r>
                        <a:rPr lang="fr-FR" sz="800" dirty="0">
                          <a:effectLst/>
                        </a:rPr>
                        <a:t>. 6 </a:t>
                      </a:r>
                      <a:r>
                        <a:rPr lang="fr-FR" sz="800" dirty="0" err="1">
                          <a:effectLst/>
                        </a:rPr>
                        <a:t>sem</a:t>
                      </a:r>
                      <a:r>
                        <a:rPr lang="fr-FR" sz="800" dirty="0">
                          <a:effectLst/>
                        </a:rPr>
                        <a:t>    JE </a:t>
                      </a:r>
                      <a:r>
                        <a:rPr lang="fr-FR" sz="800" dirty="0" err="1">
                          <a:effectLst/>
                        </a:rPr>
                        <a:t>Kurtz</a:t>
                      </a:r>
                      <a:r>
                        <a:rPr lang="fr-FR" sz="800" dirty="0">
                          <a:effectLst/>
                        </a:rPr>
                        <a:t>/JC                9</a:t>
                      </a:r>
                      <a:endParaRPr lang="fr-FR" sz="900" dirty="0">
                        <a:effectLst/>
                      </a:endParaRPr>
                    </a:p>
                    <a:p>
                      <a:pPr>
                        <a:lnSpc>
                          <a:spcPct val="115000"/>
                        </a:lnSpc>
                        <a:spcAft>
                          <a:spcPts val="300"/>
                        </a:spcAft>
                      </a:pPr>
                      <a:r>
                        <a:rPr lang="fr-FR" sz="800" dirty="0">
                          <a:effectLst/>
                        </a:rPr>
                        <a:t>Imagerie, fonction des tissus  54h  J </a:t>
                      </a:r>
                      <a:r>
                        <a:rPr lang="fr-FR" sz="800" dirty="0" err="1">
                          <a:effectLst/>
                        </a:rPr>
                        <a:t>Hemmerlé</a:t>
                      </a:r>
                      <a:r>
                        <a:rPr lang="fr-FR" sz="800" dirty="0">
                          <a:effectLst/>
                        </a:rPr>
                        <a:t>/C Antal    </a:t>
                      </a:r>
                      <a:r>
                        <a:rPr lang="fr-FR" sz="400" dirty="0">
                          <a:effectLst/>
                        </a:rPr>
                        <a:t> </a:t>
                      </a:r>
                      <a:r>
                        <a:rPr lang="fr-FR" sz="800" dirty="0">
                          <a:effectLst/>
                        </a:rPr>
                        <a:t>6</a:t>
                      </a:r>
                      <a:endParaRPr lang="fr-FR" sz="900" dirty="0">
                        <a:effectLst/>
                      </a:endParaRPr>
                    </a:p>
                    <a:p>
                      <a:pPr>
                        <a:lnSpc>
                          <a:spcPct val="115000"/>
                        </a:lnSpc>
                        <a:spcAft>
                          <a:spcPts val="0"/>
                        </a:spcAft>
                      </a:pPr>
                      <a:r>
                        <a:rPr lang="fr-FR" sz="800" u="sng" dirty="0">
                          <a:effectLst/>
                        </a:rPr>
                        <a:t>Ouverture Professionnelle*</a:t>
                      </a:r>
                      <a:r>
                        <a:rPr lang="fr-FR" sz="800" dirty="0">
                          <a:effectLst/>
                        </a:rPr>
                        <a:t>       Fac. Sciences                        3</a:t>
                      </a:r>
                      <a:endParaRPr lang="fr-FR" sz="900" dirty="0">
                        <a:effectLst/>
                      </a:endParaRPr>
                    </a:p>
                    <a:p>
                      <a:pPr>
                        <a:lnSpc>
                          <a:spcPct val="115000"/>
                        </a:lnSpc>
                        <a:spcAft>
                          <a:spcPts val="0"/>
                        </a:spcAft>
                      </a:pPr>
                      <a:r>
                        <a:rPr lang="fr-FR" sz="800" dirty="0">
                          <a:effectLst/>
                        </a:rPr>
                        <a:t> </a:t>
                      </a:r>
                      <a:endParaRPr lang="fr-FR" sz="900" dirty="0">
                        <a:effectLst/>
                      </a:endParaRPr>
                    </a:p>
                    <a:p>
                      <a:pPr>
                        <a:lnSpc>
                          <a:spcPct val="115000"/>
                        </a:lnSpc>
                        <a:spcAft>
                          <a:spcPts val="0"/>
                        </a:spcAft>
                      </a:pPr>
                      <a:r>
                        <a:rPr lang="fr-FR" sz="800" dirty="0">
                          <a:effectLst/>
                        </a:rPr>
                        <a:t> </a:t>
                      </a:r>
                      <a:endParaRPr lang="fr-FR" sz="900" dirty="0">
                        <a:effectLst/>
                      </a:endParaRPr>
                    </a:p>
                    <a:p>
                      <a:pPr>
                        <a:lnSpc>
                          <a:spcPct val="115000"/>
                        </a:lnSpc>
                        <a:spcAft>
                          <a:spcPts val="0"/>
                        </a:spcAft>
                      </a:pPr>
                      <a:r>
                        <a:rPr lang="fr-FR" sz="800" dirty="0">
                          <a:effectLst/>
                        </a:rPr>
                        <a:t>LCA - Conférences invitées     80h      J </a:t>
                      </a:r>
                      <a:r>
                        <a:rPr lang="fr-FR" sz="800" dirty="0" err="1">
                          <a:effectLst/>
                        </a:rPr>
                        <a:t>Céraline</a:t>
                      </a:r>
                      <a:r>
                        <a:rPr lang="fr-FR" sz="800" dirty="0">
                          <a:effectLst/>
                        </a:rPr>
                        <a:t>                     6</a:t>
                      </a:r>
                      <a:endParaRPr lang="fr-FR" sz="900" dirty="0">
                        <a:effectLst/>
                      </a:endParaRPr>
                    </a:p>
                    <a:p>
                      <a:pPr>
                        <a:lnSpc>
                          <a:spcPct val="115000"/>
                        </a:lnSpc>
                        <a:spcAft>
                          <a:spcPts val="0"/>
                        </a:spcAft>
                      </a:pPr>
                      <a:r>
                        <a:rPr lang="fr-FR" sz="800" dirty="0">
                          <a:effectLst/>
                        </a:rPr>
                        <a:t>Lectures critiques d’articles</a:t>
                      </a:r>
                      <a:endParaRPr lang="fr-FR" sz="900" dirty="0">
                        <a:effectLst/>
                      </a:endParaRPr>
                    </a:p>
                    <a:p>
                      <a:pPr>
                        <a:lnSpc>
                          <a:spcPct val="115000"/>
                        </a:lnSpc>
                        <a:spcAft>
                          <a:spcPts val="0"/>
                        </a:spcAft>
                      </a:pPr>
                      <a:r>
                        <a:rPr lang="fr-FR" sz="800" dirty="0">
                          <a:effectLst/>
                        </a:rPr>
                        <a:t>Conférences sur une semaine en Novembre</a:t>
                      </a:r>
                      <a:endParaRPr lang="fr-FR" sz="900" dirty="0">
                        <a:effectLst/>
                      </a:endParaRPr>
                    </a:p>
                    <a:p>
                      <a:pPr>
                        <a:lnSpc>
                          <a:spcPct val="115000"/>
                        </a:lnSpc>
                        <a:spcAft>
                          <a:spcPts val="0"/>
                        </a:spcAft>
                      </a:pPr>
                      <a:r>
                        <a:rPr lang="fr-FR" sz="800" dirty="0">
                          <a:effectLst/>
                        </a:rPr>
                        <a:t>+ JAPS début décembre</a:t>
                      </a:r>
                      <a:endParaRPr lang="fr-FR" sz="900" dirty="0">
                        <a:effectLst/>
                        <a:latin typeface="Calibri" panose="020F0502020204030204"/>
                        <a:ea typeface="Calibri" panose="020F0502020204030204"/>
                        <a:cs typeface="Times New Roman" panose="02020603050405020304"/>
                      </a:endParaRPr>
                    </a:p>
                  </a:txBody>
                  <a:tcPr marL="55751" marR="55751" marT="0" marB="0"/>
                </a:tc>
                <a:extLst>
                  <a:ext uri="{0D108BD9-81ED-4DB2-BD59-A6C34878D82A}">
                    <a16:rowId xmlns:a16="http://schemas.microsoft.com/office/drawing/2014/main" val="10002"/>
                  </a:ext>
                </a:extLst>
              </a:tr>
              <a:tr h="1366704">
                <a:tc rowSpan="2">
                  <a:txBody>
                    <a:bodyPr/>
                    <a:lstStyle/>
                    <a:p>
                      <a:pPr>
                        <a:lnSpc>
                          <a:spcPct val="115000"/>
                        </a:lnSpc>
                        <a:spcAft>
                          <a:spcPts val="0"/>
                        </a:spcAft>
                      </a:pPr>
                      <a:r>
                        <a:rPr lang="fr-FR" sz="800" dirty="0">
                          <a:effectLst/>
                        </a:rPr>
                        <a:t> </a:t>
                      </a:r>
                      <a:endParaRPr lang="fr-FR" sz="900" dirty="0">
                        <a:effectLst/>
                      </a:endParaRPr>
                    </a:p>
                    <a:p>
                      <a:pPr>
                        <a:lnSpc>
                          <a:spcPct val="115000"/>
                        </a:lnSpc>
                        <a:spcAft>
                          <a:spcPts val="0"/>
                        </a:spcAft>
                      </a:pPr>
                      <a:r>
                        <a:rPr lang="fr-FR" sz="800" dirty="0">
                          <a:effectLst/>
                        </a:rPr>
                        <a:t> </a:t>
                      </a:r>
                      <a:endParaRPr lang="fr-FR" sz="900" dirty="0">
                        <a:effectLst/>
                      </a:endParaRPr>
                    </a:p>
                    <a:p>
                      <a:pPr>
                        <a:lnSpc>
                          <a:spcPct val="115000"/>
                        </a:lnSpc>
                        <a:spcAft>
                          <a:spcPts val="0"/>
                        </a:spcAft>
                      </a:pPr>
                      <a:r>
                        <a:rPr lang="fr-FR" sz="800" dirty="0">
                          <a:effectLst/>
                        </a:rPr>
                        <a:t> </a:t>
                      </a:r>
                      <a:endParaRPr lang="fr-FR" sz="900" dirty="0">
                        <a:effectLst/>
                      </a:endParaRPr>
                    </a:p>
                    <a:p>
                      <a:pPr>
                        <a:lnSpc>
                          <a:spcPct val="115000"/>
                        </a:lnSpc>
                        <a:spcAft>
                          <a:spcPts val="600"/>
                        </a:spcAft>
                      </a:pPr>
                      <a:r>
                        <a:rPr lang="fr-FR" sz="800" dirty="0">
                          <a:effectLst/>
                        </a:rPr>
                        <a:t> </a:t>
                      </a:r>
                      <a:endParaRPr lang="fr-FR" sz="900" dirty="0">
                        <a:effectLst/>
                      </a:endParaRPr>
                    </a:p>
                    <a:p>
                      <a:pPr>
                        <a:lnSpc>
                          <a:spcPct val="115000"/>
                        </a:lnSpc>
                        <a:spcAft>
                          <a:spcPts val="300"/>
                        </a:spcAft>
                      </a:pPr>
                      <a:r>
                        <a:rPr lang="fr-FR" sz="800" dirty="0">
                          <a:effectLst/>
                        </a:rPr>
                        <a:t> </a:t>
                      </a:r>
                      <a:endParaRPr lang="fr-FR" sz="900" dirty="0">
                        <a:effectLst/>
                      </a:endParaRPr>
                    </a:p>
                    <a:p>
                      <a:pPr>
                        <a:lnSpc>
                          <a:spcPct val="115000"/>
                        </a:lnSpc>
                        <a:spcAft>
                          <a:spcPts val="0"/>
                        </a:spcAft>
                      </a:pPr>
                      <a:r>
                        <a:rPr lang="fr-FR" sz="900" dirty="0">
                          <a:effectLst/>
                        </a:rPr>
                        <a:t>Options à choix                                                            2 x 3= 6 </a:t>
                      </a:r>
                      <a:r>
                        <a:rPr lang="fr-FR" sz="900" dirty="0" err="1">
                          <a:effectLst/>
                        </a:rPr>
                        <a:t>ects</a:t>
                      </a:r>
                      <a:endParaRPr lang="fr-FR" sz="900" dirty="0">
                        <a:effectLst/>
                      </a:endParaRPr>
                    </a:p>
                    <a:p>
                      <a:pPr>
                        <a:lnSpc>
                          <a:spcPct val="115000"/>
                        </a:lnSpc>
                        <a:spcAft>
                          <a:spcPts val="200"/>
                        </a:spcAft>
                      </a:pPr>
                      <a:r>
                        <a:rPr lang="fr-FR" sz="800" dirty="0">
                          <a:effectLst/>
                        </a:rPr>
                        <a:t>Physiologie Humaine Spécialisée      28h         J </a:t>
                      </a:r>
                      <a:r>
                        <a:rPr lang="fr-FR" sz="800" dirty="0" err="1">
                          <a:effectLst/>
                        </a:rPr>
                        <a:t>Zoll</a:t>
                      </a:r>
                      <a:r>
                        <a:rPr lang="fr-FR" sz="800" dirty="0">
                          <a:effectLst/>
                        </a:rPr>
                        <a:t>                       3</a:t>
                      </a:r>
                      <a:endParaRPr lang="fr-FR" sz="900" dirty="0">
                        <a:effectLst/>
                      </a:endParaRPr>
                    </a:p>
                    <a:p>
                      <a:pPr>
                        <a:lnSpc>
                          <a:spcPct val="115000"/>
                        </a:lnSpc>
                        <a:spcAft>
                          <a:spcPts val="200"/>
                        </a:spcAft>
                      </a:pPr>
                      <a:r>
                        <a:rPr lang="fr-FR" sz="800" u="sng" dirty="0">
                          <a:effectLst/>
                        </a:rPr>
                        <a:t>Neuropathologie Clin </a:t>
                      </a:r>
                      <a:r>
                        <a:rPr lang="fr-FR" sz="800" u="sng" dirty="0" err="1">
                          <a:effectLst/>
                        </a:rPr>
                        <a:t>Gen</a:t>
                      </a:r>
                      <a:r>
                        <a:rPr lang="fr-FR" sz="800" u="sng" dirty="0">
                          <a:effectLst/>
                        </a:rPr>
                        <a:t> Mol</a:t>
                      </a:r>
                      <a:r>
                        <a:rPr lang="fr-FR" sz="800" dirty="0">
                          <a:effectLst/>
                        </a:rPr>
                        <a:t>          36h         V Kemmel             3</a:t>
                      </a:r>
                      <a:endParaRPr lang="fr-FR" sz="900" dirty="0">
                        <a:effectLst/>
                      </a:endParaRPr>
                    </a:p>
                    <a:p>
                      <a:pPr>
                        <a:lnSpc>
                          <a:spcPct val="115000"/>
                        </a:lnSpc>
                        <a:spcAft>
                          <a:spcPts val="200"/>
                        </a:spcAft>
                      </a:pPr>
                      <a:r>
                        <a:rPr lang="fr-FR" sz="800" u="sng" dirty="0" err="1">
                          <a:effectLst/>
                        </a:rPr>
                        <a:t>Init</a:t>
                      </a:r>
                      <a:r>
                        <a:rPr lang="fr-FR" sz="800" u="sng" dirty="0">
                          <a:effectLst/>
                        </a:rPr>
                        <a:t> Essais Clin.  I  </a:t>
                      </a:r>
                      <a:r>
                        <a:rPr lang="fr-FR" sz="800" dirty="0">
                          <a:effectLst/>
                        </a:rPr>
                        <a:t>                                  26h         L Monassier          3 </a:t>
                      </a:r>
                      <a:endParaRPr lang="fr-FR" sz="900" dirty="0">
                        <a:effectLst/>
                      </a:endParaRPr>
                    </a:p>
                    <a:p>
                      <a:pPr>
                        <a:lnSpc>
                          <a:spcPct val="115000"/>
                        </a:lnSpc>
                        <a:spcAft>
                          <a:spcPts val="200"/>
                        </a:spcAft>
                      </a:pPr>
                      <a:r>
                        <a:rPr lang="fr-FR" sz="800" dirty="0">
                          <a:effectLst/>
                        </a:rPr>
                        <a:t>Biostatistiques I                                 22h  E </a:t>
                      </a:r>
                      <a:r>
                        <a:rPr lang="fr-FR" sz="800" dirty="0" err="1">
                          <a:effectLst/>
                        </a:rPr>
                        <a:t>Sauleau</a:t>
                      </a:r>
                      <a:r>
                        <a:rPr lang="fr-FR" sz="800" dirty="0">
                          <a:effectLst/>
                        </a:rPr>
                        <a:t>/N Meyer       3</a:t>
                      </a:r>
                      <a:endParaRPr lang="fr-FR" sz="900" dirty="0">
                        <a:effectLst/>
                      </a:endParaRPr>
                    </a:p>
                    <a:p>
                      <a:pPr>
                        <a:lnSpc>
                          <a:spcPct val="115000"/>
                        </a:lnSpc>
                        <a:spcAft>
                          <a:spcPts val="200"/>
                        </a:spcAft>
                      </a:pPr>
                      <a:r>
                        <a:rPr lang="en-US" sz="800" dirty="0" err="1">
                          <a:effectLst/>
                        </a:rPr>
                        <a:t>Biomorphogenèse</a:t>
                      </a:r>
                      <a:r>
                        <a:rPr lang="en-US" sz="800" dirty="0">
                          <a:effectLst/>
                        </a:rPr>
                        <a:t> I et II                  2 x37h    A Bloch-</a:t>
                      </a:r>
                      <a:r>
                        <a:rPr lang="en-US" sz="800" dirty="0" err="1">
                          <a:effectLst/>
                        </a:rPr>
                        <a:t>Zupan</a:t>
                      </a:r>
                      <a:r>
                        <a:rPr lang="en-US" sz="800" dirty="0">
                          <a:effectLst/>
                        </a:rPr>
                        <a:t>        3 </a:t>
                      </a:r>
                      <a:r>
                        <a:rPr lang="en-US" sz="800" dirty="0" err="1">
                          <a:effectLst/>
                        </a:rPr>
                        <a:t>ou</a:t>
                      </a:r>
                      <a:r>
                        <a:rPr lang="en-US" sz="800" dirty="0">
                          <a:effectLst/>
                        </a:rPr>
                        <a:t>  6</a:t>
                      </a:r>
                      <a:endParaRPr lang="fr-FR" sz="900" dirty="0">
                        <a:effectLst/>
                      </a:endParaRPr>
                    </a:p>
                    <a:p>
                      <a:pPr>
                        <a:lnSpc>
                          <a:spcPct val="115000"/>
                        </a:lnSpc>
                        <a:spcAft>
                          <a:spcPts val="300"/>
                        </a:spcAft>
                      </a:pPr>
                      <a:r>
                        <a:rPr lang="en-US" sz="200" dirty="0">
                          <a:effectLst/>
                        </a:rPr>
                        <a:t> </a:t>
                      </a:r>
                      <a:endParaRPr lang="fr-FR" sz="900" dirty="0">
                        <a:effectLst/>
                      </a:endParaRPr>
                    </a:p>
                    <a:p>
                      <a:pPr>
                        <a:lnSpc>
                          <a:spcPct val="115000"/>
                        </a:lnSpc>
                        <a:spcAft>
                          <a:spcPts val="0"/>
                        </a:spcAft>
                      </a:pPr>
                      <a:r>
                        <a:rPr lang="fr-FR" sz="800" dirty="0">
                          <a:effectLst/>
                        </a:rPr>
                        <a:t>Obligatoire / filière TSX                                                      </a:t>
                      </a:r>
                      <a:endParaRPr lang="fr-FR" sz="900" dirty="0">
                        <a:effectLst/>
                      </a:endParaRPr>
                    </a:p>
                    <a:p>
                      <a:pPr>
                        <a:lnSpc>
                          <a:spcPct val="115000"/>
                        </a:lnSpc>
                        <a:spcAft>
                          <a:spcPts val="0"/>
                        </a:spcAft>
                      </a:pPr>
                      <a:r>
                        <a:rPr lang="fr-FR" sz="800" dirty="0">
                          <a:effectLst/>
                        </a:rPr>
                        <a:t>Médecine Personnalisée en Transplantation I </a:t>
                      </a:r>
                      <a:endParaRPr lang="fr-FR" sz="900" dirty="0">
                        <a:effectLst/>
                      </a:endParaRPr>
                    </a:p>
                    <a:p>
                      <a:pPr>
                        <a:lnSpc>
                          <a:spcPct val="115000"/>
                        </a:lnSpc>
                        <a:spcAft>
                          <a:spcPts val="0"/>
                        </a:spcAft>
                      </a:pPr>
                      <a:r>
                        <a:rPr lang="fr-FR" sz="800" dirty="0">
                          <a:effectLst/>
                        </a:rPr>
                        <a:t>                                                                   36h        R </a:t>
                      </a:r>
                      <a:r>
                        <a:rPr lang="fr-FR" sz="800" dirty="0" err="1">
                          <a:effectLst/>
                        </a:rPr>
                        <a:t>Carapito</a:t>
                      </a:r>
                      <a:r>
                        <a:rPr lang="fr-FR" sz="800" dirty="0">
                          <a:effectLst/>
                        </a:rPr>
                        <a:t>               3</a:t>
                      </a:r>
                      <a:endParaRPr lang="fr-FR" sz="900" dirty="0">
                        <a:effectLst/>
                        <a:latin typeface="Calibri" panose="020F0502020204030204"/>
                        <a:ea typeface="Calibri" panose="020F0502020204030204"/>
                        <a:cs typeface="Times New Roman" panose="02020603050405020304"/>
                      </a:endParaRPr>
                    </a:p>
                  </a:txBody>
                  <a:tcPr marL="55751" marR="55751" marT="0" marB="0"/>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10003"/>
                  </a:ext>
                </a:extLst>
              </a:tr>
              <a:tr h="2046806">
                <a:tc vMerge="1">
                  <a:txBody>
                    <a:bodyPr/>
                    <a:lstStyle/>
                    <a:p>
                      <a:endParaRPr lang="fr-FR"/>
                    </a:p>
                  </a:txBody>
                  <a:tcPr/>
                </a:tc>
                <a:tc>
                  <a:txBody>
                    <a:bodyPr/>
                    <a:lstStyle/>
                    <a:p>
                      <a:pPr>
                        <a:lnSpc>
                          <a:spcPct val="115000"/>
                        </a:lnSpc>
                        <a:spcAft>
                          <a:spcPts val="0"/>
                        </a:spcAft>
                      </a:pPr>
                      <a:r>
                        <a:rPr lang="fr-FR" sz="900" b="1" dirty="0">
                          <a:effectLst/>
                        </a:rPr>
                        <a:t>Options à choix                                                        </a:t>
                      </a:r>
                      <a:r>
                        <a:rPr lang="fr-FR" sz="900" dirty="0">
                          <a:effectLst/>
                        </a:rPr>
                        <a:t>2x 3=6 </a:t>
                      </a:r>
                      <a:r>
                        <a:rPr lang="fr-FR" sz="900" dirty="0" err="1">
                          <a:effectLst/>
                        </a:rPr>
                        <a:t>ects</a:t>
                      </a:r>
                      <a:endParaRPr lang="fr-FR" sz="900" dirty="0">
                        <a:effectLst/>
                      </a:endParaRPr>
                    </a:p>
                    <a:p>
                      <a:pPr>
                        <a:lnSpc>
                          <a:spcPct val="115000"/>
                        </a:lnSpc>
                        <a:spcAft>
                          <a:spcPts val="0"/>
                        </a:spcAft>
                      </a:pPr>
                      <a:r>
                        <a:rPr lang="fr-FR" sz="900" dirty="0" err="1">
                          <a:effectLst/>
                        </a:rPr>
                        <a:t>O</a:t>
                      </a:r>
                      <a:r>
                        <a:rPr lang="fr-FR" sz="800" dirty="0" err="1">
                          <a:effectLst/>
                        </a:rPr>
                        <a:t>miques</a:t>
                      </a:r>
                      <a:r>
                        <a:rPr lang="fr-FR" sz="800" dirty="0">
                          <a:effectLst/>
                        </a:rPr>
                        <a:t> I (intégratives)   24h </a:t>
                      </a:r>
                      <a:r>
                        <a:rPr lang="fr-FR" sz="900" dirty="0">
                          <a:effectLst/>
                        </a:rPr>
                        <a:t>  </a:t>
                      </a:r>
                      <a:r>
                        <a:rPr lang="fr-FR" sz="800" dirty="0">
                          <a:effectLst/>
                        </a:rPr>
                        <a:t>J Muller/R </a:t>
                      </a:r>
                      <a:r>
                        <a:rPr lang="fr-FR" sz="800" dirty="0" err="1">
                          <a:effectLst/>
                        </a:rPr>
                        <a:t>Carapito</a:t>
                      </a:r>
                      <a:r>
                        <a:rPr lang="fr-FR" sz="800" dirty="0">
                          <a:effectLst/>
                        </a:rPr>
                        <a:t>              </a:t>
                      </a:r>
                      <a:r>
                        <a:rPr lang="fr-FR" sz="400" dirty="0">
                          <a:effectLst/>
                        </a:rPr>
                        <a:t> </a:t>
                      </a:r>
                      <a:r>
                        <a:rPr lang="fr-FR" sz="800" dirty="0">
                          <a:effectLst/>
                        </a:rPr>
                        <a:t> 3 </a:t>
                      </a:r>
                      <a:endParaRPr lang="fr-FR" sz="900" dirty="0">
                        <a:effectLst/>
                      </a:endParaRPr>
                    </a:p>
                    <a:p>
                      <a:pPr>
                        <a:lnSpc>
                          <a:spcPct val="115000"/>
                        </a:lnSpc>
                        <a:spcAft>
                          <a:spcPts val="0"/>
                        </a:spcAft>
                      </a:pPr>
                      <a:r>
                        <a:rPr lang="fr-FR" sz="900" dirty="0">
                          <a:effectLst/>
                        </a:rPr>
                        <a:t>ARC</a:t>
                      </a:r>
                      <a:r>
                        <a:rPr lang="fr-FR" sz="900" baseline="0" dirty="0">
                          <a:effectLst/>
                        </a:rPr>
                        <a:t> Tech et </a:t>
                      </a:r>
                      <a:r>
                        <a:rPr lang="fr-FR" sz="900" baseline="0" dirty="0" err="1">
                          <a:effectLst/>
                        </a:rPr>
                        <a:t>Rech</a:t>
                      </a:r>
                      <a:r>
                        <a:rPr lang="fr-FR" sz="900" baseline="0" dirty="0">
                          <a:effectLst/>
                        </a:rPr>
                        <a:t> Clin.</a:t>
                      </a:r>
                      <a:r>
                        <a:rPr lang="fr-FR" sz="800" dirty="0">
                          <a:effectLst/>
                        </a:rPr>
                        <a:t> 24h    L Monassier                            3 </a:t>
                      </a:r>
                      <a:endParaRPr lang="fr-FR" sz="900" dirty="0">
                        <a:effectLst/>
                      </a:endParaRPr>
                    </a:p>
                    <a:p>
                      <a:pPr>
                        <a:lnSpc>
                          <a:spcPct val="115000"/>
                        </a:lnSpc>
                        <a:spcAft>
                          <a:spcPts val="200"/>
                        </a:spcAft>
                      </a:pPr>
                      <a:r>
                        <a:rPr lang="fr-FR" sz="800" dirty="0">
                          <a:effectLst/>
                        </a:rPr>
                        <a:t>Biostatistiques II                 22h    E </a:t>
                      </a:r>
                      <a:r>
                        <a:rPr lang="fr-FR" sz="800" dirty="0" err="1">
                          <a:effectLst/>
                        </a:rPr>
                        <a:t>Sauleau</a:t>
                      </a:r>
                      <a:r>
                        <a:rPr lang="fr-FR" sz="800" dirty="0">
                          <a:effectLst/>
                        </a:rPr>
                        <a:t>/N Meyer            </a:t>
                      </a:r>
                      <a:r>
                        <a:rPr lang="fr-FR" sz="400" dirty="0">
                          <a:effectLst/>
                        </a:rPr>
                        <a:t> </a:t>
                      </a:r>
                      <a:r>
                        <a:rPr lang="fr-FR" sz="800" dirty="0">
                          <a:effectLst/>
                        </a:rPr>
                        <a:t>  3 </a:t>
                      </a:r>
                      <a:endParaRPr lang="fr-FR" sz="900" dirty="0">
                        <a:effectLst/>
                      </a:endParaRPr>
                    </a:p>
                    <a:p>
                      <a:pPr>
                        <a:lnSpc>
                          <a:spcPct val="115000"/>
                        </a:lnSpc>
                        <a:spcAft>
                          <a:spcPts val="0"/>
                        </a:spcAft>
                        <a:tabLst>
                          <a:tab pos="3013075" algn="l"/>
                        </a:tabLst>
                      </a:pPr>
                      <a:r>
                        <a:rPr lang="en-US" sz="800" dirty="0">
                          <a:effectLst/>
                        </a:rPr>
                        <a:t>Stem cells  &amp; Therap. app,. </a:t>
                      </a:r>
                      <a:r>
                        <a:rPr lang="fr-FR" sz="800" dirty="0">
                          <a:effectLst/>
                        </a:rPr>
                        <a:t> 39h     </a:t>
                      </a:r>
                      <a:r>
                        <a:rPr lang="fr-FR" sz="800" dirty="0" err="1">
                          <a:effectLst/>
                        </a:rPr>
                        <a:t>Benssousan</a:t>
                      </a:r>
                      <a:r>
                        <a:rPr lang="fr-FR" sz="800" dirty="0">
                          <a:effectLst/>
                        </a:rPr>
                        <a:t>                        3</a:t>
                      </a:r>
                    </a:p>
                    <a:p>
                      <a:pPr>
                        <a:lnSpc>
                          <a:spcPct val="115000"/>
                        </a:lnSpc>
                        <a:spcAft>
                          <a:spcPts val="0"/>
                        </a:spcAft>
                        <a:tabLst>
                          <a:tab pos="3013075" algn="l"/>
                        </a:tabLst>
                      </a:pPr>
                      <a:r>
                        <a:rPr lang="fr-FR" sz="800" kern="1200" dirty="0">
                          <a:solidFill>
                            <a:schemeClr val="dk1"/>
                          </a:solidFill>
                          <a:effectLst/>
                          <a:latin typeface="+mn-lt"/>
                          <a:ea typeface="+mn-ea"/>
                          <a:cs typeface="+mn-cs"/>
                        </a:rPr>
                        <a:t>Cellules, tissus, ultrastructures et pathologie</a:t>
                      </a:r>
                    </a:p>
                    <a:p>
                      <a:pPr>
                        <a:lnSpc>
                          <a:spcPct val="115000"/>
                        </a:lnSpc>
                        <a:spcAft>
                          <a:spcPts val="0"/>
                        </a:spcAft>
                        <a:tabLst>
                          <a:tab pos="3013075" algn="l"/>
                        </a:tabLst>
                      </a:pPr>
                      <a:r>
                        <a:rPr lang="fr-FR" sz="800" dirty="0">
                          <a:effectLst/>
                        </a:rPr>
                        <a:t>                                                                     24h M Mark                  3   </a:t>
                      </a:r>
                      <a:endParaRPr lang="fr-FR" sz="900" dirty="0">
                        <a:effectLst/>
                      </a:endParaRPr>
                    </a:p>
                    <a:p>
                      <a:pPr>
                        <a:lnSpc>
                          <a:spcPct val="115000"/>
                        </a:lnSpc>
                        <a:spcAft>
                          <a:spcPts val="300"/>
                        </a:spcAft>
                        <a:tabLst>
                          <a:tab pos="3013075" algn="l"/>
                        </a:tabLst>
                      </a:pPr>
                      <a:r>
                        <a:rPr lang="fr-FR" sz="200" dirty="0">
                          <a:effectLst/>
                        </a:rPr>
                        <a:t> </a:t>
                      </a:r>
                      <a:endParaRPr lang="fr-FR" sz="900" dirty="0">
                        <a:effectLst/>
                      </a:endParaRPr>
                    </a:p>
                    <a:p>
                      <a:pPr>
                        <a:lnSpc>
                          <a:spcPct val="115000"/>
                        </a:lnSpc>
                        <a:spcAft>
                          <a:spcPts val="0"/>
                        </a:spcAft>
                      </a:pPr>
                      <a:r>
                        <a:rPr lang="fr-FR" sz="800" dirty="0">
                          <a:effectLst/>
                        </a:rPr>
                        <a:t>Obligatoire / filière  TSX                                           </a:t>
                      </a:r>
                      <a:endParaRPr lang="fr-FR" sz="900" dirty="0">
                        <a:effectLst/>
                      </a:endParaRPr>
                    </a:p>
                    <a:p>
                      <a:pPr>
                        <a:lnSpc>
                          <a:spcPct val="115000"/>
                        </a:lnSpc>
                        <a:spcAft>
                          <a:spcPts val="0"/>
                        </a:spcAft>
                      </a:pPr>
                      <a:r>
                        <a:rPr lang="fr-FR" sz="800" dirty="0">
                          <a:effectLst/>
                        </a:rPr>
                        <a:t>Médecine Personnalisée en Transplantation II </a:t>
                      </a:r>
                      <a:endParaRPr lang="fr-FR" sz="900" dirty="0">
                        <a:effectLst/>
                      </a:endParaRPr>
                    </a:p>
                    <a:p>
                      <a:pPr>
                        <a:lnSpc>
                          <a:spcPct val="115000"/>
                        </a:lnSpc>
                        <a:spcAft>
                          <a:spcPts val="0"/>
                        </a:spcAft>
                      </a:pPr>
                      <a:r>
                        <a:rPr lang="fr-FR" sz="800" dirty="0">
                          <a:effectLst/>
                        </a:rPr>
                        <a:t>                                     24h + </a:t>
                      </a:r>
                      <a:r>
                        <a:rPr lang="fr-FR" sz="800" dirty="0" err="1">
                          <a:effectLst/>
                        </a:rPr>
                        <a:t>pres</a:t>
                      </a:r>
                      <a:r>
                        <a:rPr lang="fr-FR" sz="800" dirty="0">
                          <a:effectLst/>
                        </a:rPr>
                        <a:t> article R </a:t>
                      </a:r>
                      <a:r>
                        <a:rPr lang="fr-FR" sz="800" dirty="0" err="1">
                          <a:effectLst/>
                        </a:rPr>
                        <a:t>Carapito</a:t>
                      </a:r>
                      <a:r>
                        <a:rPr lang="fr-FR" sz="800" dirty="0">
                          <a:effectLst/>
                        </a:rPr>
                        <a:t>                    </a:t>
                      </a:r>
                      <a:r>
                        <a:rPr lang="fr-FR" sz="400" dirty="0">
                          <a:effectLst/>
                        </a:rPr>
                        <a:t> </a:t>
                      </a:r>
                      <a:r>
                        <a:rPr lang="fr-FR" sz="800" dirty="0">
                          <a:effectLst/>
                        </a:rPr>
                        <a:t>3</a:t>
                      </a:r>
                      <a:endParaRPr lang="fr-FR" sz="900" dirty="0">
                        <a:effectLst/>
                        <a:latin typeface="Calibri" panose="020F0502020204030204"/>
                        <a:ea typeface="Calibri" panose="020F0502020204030204"/>
                        <a:cs typeface="Times New Roman" panose="02020603050405020304"/>
                      </a:endParaRPr>
                    </a:p>
                  </a:txBody>
                  <a:tcPr marL="55751" marR="55751" marT="0" marB="0">
                    <a:solidFill>
                      <a:srgbClr val="99CCFF"/>
                    </a:solidFill>
                  </a:tcPr>
                </a:tc>
                <a:tc>
                  <a:txBody>
                    <a:bodyPr/>
                    <a:lstStyle/>
                    <a:p>
                      <a:pPr>
                        <a:lnSpc>
                          <a:spcPct val="115000"/>
                        </a:lnSpc>
                        <a:spcAft>
                          <a:spcPts val="0"/>
                        </a:spcAft>
                      </a:pPr>
                      <a:r>
                        <a:rPr lang="fr-FR" sz="900" dirty="0">
                          <a:effectLst/>
                        </a:rPr>
                        <a:t>  </a:t>
                      </a:r>
                      <a:r>
                        <a:rPr lang="fr-FR" sz="900" b="1" dirty="0">
                          <a:effectLst/>
                        </a:rPr>
                        <a:t>Options à choix                                                  </a:t>
                      </a:r>
                      <a:r>
                        <a:rPr lang="fr-FR" sz="900" dirty="0">
                          <a:effectLst/>
                        </a:rPr>
                        <a:t>2 x 3 = 6 </a:t>
                      </a:r>
                      <a:r>
                        <a:rPr lang="fr-FR" sz="900" dirty="0" err="1">
                          <a:effectLst/>
                        </a:rPr>
                        <a:t>ects</a:t>
                      </a:r>
                      <a:endParaRPr lang="fr-FR" sz="900" dirty="0">
                        <a:effectLst/>
                      </a:endParaRPr>
                    </a:p>
                    <a:p>
                      <a:pPr>
                        <a:lnSpc>
                          <a:spcPct val="115000"/>
                        </a:lnSpc>
                        <a:spcAft>
                          <a:spcPts val="0"/>
                        </a:spcAft>
                      </a:pPr>
                      <a:r>
                        <a:rPr lang="fr-FR" sz="800" dirty="0" err="1">
                          <a:effectLst/>
                        </a:rPr>
                        <a:t>Omiques</a:t>
                      </a:r>
                      <a:r>
                        <a:rPr lang="fr-FR" sz="800" dirty="0">
                          <a:effectLst/>
                        </a:rPr>
                        <a:t>                 24h          R </a:t>
                      </a:r>
                      <a:r>
                        <a:rPr lang="fr-FR" sz="800" dirty="0" err="1">
                          <a:effectLst/>
                        </a:rPr>
                        <a:t>Carapito</a:t>
                      </a:r>
                      <a:r>
                        <a:rPr lang="fr-FR" sz="800" dirty="0">
                          <a:effectLst/>
                        </a:rPr>
                        <a:t>/J Muller                     3</a:t>
                      </a:r>
                      <a:endParaRPr lang="fr-FR" sz="900" dirty="0">
                        <a:effectLst/>
                      </a:endParaRPr>
                    </a:p>
                    <a:p>
                      <a:pPr>
                        <a:lnSpc>
                          <a:spcPct val="115000"/>
                        </a:lnSpc>
                        <a:spcAft>
                          <a:spcPts val="0"/>
                        </a:spcAft>
                      </a:pPr>
                      <a:r>
                        <a:rPr lang="fr-FR" sz="800" dirty="0">
                          <a:effectLst/>
                        </a:rPr>
                        <a:t>Investigation Clin. Spécialisée-projet  12h  L Monassier      </a:t>
                      </a:r>
                      <a:r>
                        <a:rPr lang="fr-FR" sz="200" dirty="0">
                          <a:effectLst/>
                        </a:rPr>
                        <a:t>   </a:t>
                      </a:r>
                      <a:r>
                        <a:rPr lang="fr-FR" sz="800" dirty="0">
                          <a:effectLst/>
                        </a:rPr>
                        <a:t>3</a:t>
                      </a:r>
                      <a:endParaRPr lang="fr-FR" sz="900" dirty="0">
                        <a:effectLst/>
                      </a:endParaRPr>
                    </a:p>
                    <a:p>
                      <a:pPr>
                        <a:lnSpc>
                          <a:spcPct val="115000"/>
                        </a:lnSpc>
                        <a:spcAft>
                          <a:spcPts val="0"/>
                        </a:spcAft>
                      </a:pPr>
                      <a:r>
                        <a:rPr lang="fr-FR" sz="800" dirty="0">
                          <a:effectLst/>
                        </a:rPr>
                        <a:t>Prévention et Lutte anti microbiennes  32h </a:t>
                      </a:r>
                      <a:endParaRPr lang="fr-FR" sz="900" dirty="0">
                        <a:effectLst/>
                      </a:endParaRPr>
                    </a:p>
                    <a:p>
                      <a:pPr>
                        <a:lnSpc>
                          <a:spcPct val="115000"/>
                        </a:lnSpc>
                        <a:spcAft>
                          <a:spcPts val="0"/>
                        </a:spcAft>
                      </a:pPr>
                      <a:r>
                        <a:rPr lang="fr-FR" sz="800" dirty="0">
                          <a:effectLst/>
                        </a:rPr>
                        <a:t>                                                                    S </a:t>
                      </a:r>
                      <a:r>
                        <a:rPr lang="fr-FR" sz="800" dirty="0" err="1">
                          <a:effectLst/>
                        </a:rPr>
                        <a:t>Fafi</a:t>
                      </a:r>
                      <a:r>
                        <a:rPr lang="fr-FR" sz="800" dirty="0">
                          <a:effectLst/>
                        </a:rPr>
                        <a:t>-Kremer               3</a:t>
                      </a:r>
                      <a:endParaRPr lang="fr-FR" sz="900" dirty="0">
                        <a:effectLst/>
                      </a:endParaRPr>
                    </a:p>
                    <a:p>
                      <a:pPr>
                        <a:lnSpc>
                          <a:spcPct val="115000"/>
                        </a:lnSpc>
                        <a:spcAft>
                          <a:spcPts val="0"/>
                        </a:spcAft>
                      </a:pPr>
                      <a:r>
                        <a:rPr lang="fr-FR" sz="800" dirty="0">
                          <a:effectLst/>
                        </a:rPr>
                        <a:t>Reportage technologique en Anglais   G Prévost                    3</a:t>
                      </a:r>
                      <a:endParaRPr lang="fr-FR" sz="900" dirty="0">
                        <a:effectLst/>
                      </a:endParaRPr>
                    </a:p>
                    <a:p>
                      <a:pPr>
                        <a:lnSpc>
                          <a:spcPct val="115000"/>
                        </a:lnSpc>
                        <a:spcAft>
                          <a:spcPts val="0"/>
                        </a:spcAft>
                      </a:pPr>
                      <a:r>
                        <a:rPr lang="fr-FR" sz="800" dirty="0">
                          <a:effectLst/>
                        </a:rPr>
                        <a:t>Anglais (étudiants déficitaires)       32h  N </a:t>
                      </a:r>
                      <a:r>
                        <a:rPr lang="fr-FR" sz="800" dirty="0" err="1">
                          <a:effectLst/>
                        </a:rPr>
                        <a:t>Junger</a:t>
                      </a:r>
                      <a:r>
                        <a:rPr lang="fr-FR" sz="800" dirty="0">
                          <a:effectLst/>
                        </a:rPr>
                        <a:t>                   </a:t>
                      </a:r>
                      <a:r>
                        <a:rPr lang="fr-FR" sz="200" baseline="0" dirty="0">
                          <a:effectLst/>
                        </a:rPr>
                        <a:t> </a:t>
                      </a:r>
                      <a:r>
                        <a:rPr lang="fr-FR" sz="800" dirty="0">
                          <a:effectLst/>
                        </a:rPr>
                        <a:t>3 </a:t>
                      </a:r>
                      <a:endParaRPr lang="fr-FR" sz="900" dirty="0">
                        <a:effectLst/>
                      </a:endParaRPr>
                    </a:p>
                    <a:p>
                      <a:pPr>
                        <a:lnSpc>
                          <a:spcPct val="115000"/>
                        </a:lnSpc>
                        <a:spcAft>
                          <a:spcPts val="0"/>
                        </a:spcAft>
                      </a:pPr>
                      <a:r>
                        <a:rPr lang="fr-FR" sz="800" dirty="0">
                          <a:effectLst/>
                        </a:rPr>
                        <a:t>Traitement des données en statistique   36h                          </a:t>
                      </a:r>
                      <a:r>
                        <a:rPr lang="fr-FR" sz="200" baseline="0" dirty="0">
                          <a:effectLst/>
                        </a:rPr>
                        <a:t> </a:t>
                      </a:r>
                      <a:r>
                        <a:rPr lang="fr-FR" sz="200" dirty="0">
                          <a:effectLst/>
                        </a:rPr>
                        <a:t> </a:t>
                      </a:r>
                      <a:r>
                        <a:rPr lang="fr-FR" sz="800" dirty="0">
                          <a:effectLst/>
                        </a:rPr>
                        <a:t>3                             </a:t>
                      </a:r>
                      <a:endParaRPr lang="fr-FR" sz="900" dirty="0">
                        <a:effectLst/>
                      </a:endParaRPr>
                    </a:p>
                    <a:p>
                      <a:pPr>
                        <a:lnSpc>
                          <a:spcPct val="115000"/>
                        </a:lnSpc>
                        <a:spcAft>
                          <a:spcPts val="300"/>
                        </a:spcAft>
                      </a:pPr>
                      <a:r>
                        <a:rPr lang="fr-FR" sz="800" dirty="0">
                          <a:effectLst/>
                        </a:rPr>
                        <a:t>                                                                             E.  </a:t>
                      </a:r>
                      <a:r>
                        <a:rPr lang="fr-FR" sz="800" dirty="0" err="1">
                          <a:effectLst/>
                        </a:rPr>
                        <a:t>Sauleau</a:t>
                      </a:r>
                      <a:r>
                        <a:rPr lang="fr-FR" sz="800" dirty="0">
                          <a:effectLst/>
                        </a:rPr>
                        <a:t> </a:t>
                      </a:r>
                      <a:endParaRPr lang="fr-FR" sz="900" dirty="0">
                        <a:effectLst/>
                      </a:endParaRPr>
                    </a:p>
                    <a:p>
                      <a:pPr>
                        <a:lnSpc>
                          <a:spcPct val="115000"/>
                        </a:lnSpc>
                        <a:spcAft>
                          <a:spcPts val="0"/>
                        </a:spcAft>
                      </a:pPr>
                      <a:r>
                        <a:rPr lang="fr-FR" sz="800" dirty="0">
                          <a:effectLst/>
                        </a:rPr>
                        <a:t>Obligatoire / filière  TSX                                               </a:t>
                      </a:r>
                      <a:endParaRPr lang="fr-FR" sz="900" dirty="0">
                        <a:effectLst/>
                      </a:endParaRPr>
                    </a:p>
                    <a:p>
                      <a:pPr>
                        <a:lnSpc>
                          <a:spcPct val="115000"/>
                        </a:lnSpc>
                        <a:spcAft>
                          <a:spcPts val="0"/>
                        </a:spcAft>
                      </a:pPr>
                      <a:r>
                        <a:rPr lang="fr-FR" sz="800" dirty="0">
                          <a:effectLst/>
                        </a:rPr>
                        <a:t>Médecine Personnalisée en Transplantation III </a:t>
                      </a:r>
                      <a:endParaRPr lang="fr-FR" sz="900" dirty="0">
                        <a:effectLst/>
                      </a:endParaRPr>
                    </a:p>
                    <a:p>
                      <a:pPr>
                        <a:lnSpc>
                          <a:spcPct val="115000"/>
                        </a:lnSpc>
                        <a:spcAft>
                          <a:spcPts val="0"/>
                        </a:spcAft>
                      </a:pPr>
                      <a:r>
                        <a:rPr lang="fr-FR" sz="800" dirty="0">
                          <a:effectLst/>
                        </a:rPr>
                        <a:t>                                                                27h     R </a:t>
                      </a:r>
                      <a:r>
                        <a:rPr lang="fr-FR" sz="800" dirty="0" err="1">
                          <a:effectLst/>
                        </a:rPr>
                        <a:t>Carapito</a:t>
                      </a:r>
                      <a:r>
                        <a:rPr lang="fr-FR" sz="800" dirty="0">
                          <a:effectLst/>
                        </a:rPr>
                        <a:t>           3</a:t>
                      </a:r>
                      <a:endParaRPr lang="fr-FR" sz="900" dirty="0">
                        <a:effectLst/>
                        <a:latin typeface="Calibri" panose="020F0502020204030204"/>
                        <a:ea typeface="Calibri" panose="020F0502020204030204"/>
                        <a:cs typeface="Times New Roman" panose="02020603050405020304"/>
                      </a:endParaRPr>
                    </a:p>
                  </a:txBody>
                  <a:tcPr marL="55751" marR="55751" marT="0" marB="0"/>
                </a:tc>
                <a:extLst>
                  <a:ext uri="{0D108BD9-81ED-4DB2-BD59-A6C34878D82A}">
                    <a16:rowId xmlns:a16="http://schemas.microsoft.com/office/drawing/2014/main" val="10004"/>
                  </a:ext>
                </a:extLst>
              </a:tr>
            </a:tbl>
          </a:graphicData>
        </a:graphic>
      </p:graphicFrame>
      <p:sp>
        <p:nvSpPr>
          <p:cNvPr id="3" name="Rectangle 1"/>
          <p:cNvSpPr>
            <a:spLocks noChangeArrowheads="1"/>
          </p:cNvSpPr>
          <p:nvPr/>
        </p:nvSpPr>
        <p:spPr bwMode="auto">
          <a:xfrm>
            <a:off x="983432" y="5347775"/>
            <a:ext cx="10351620" cy="2386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9829" tIns="899829" rIns="899829" bIns="899829" numCol="1" anchor="ctr" anchorCtr="0" compatLnSpc="1">
            <a:spAutoFit/>
          </a:bodyPr>
          <a:lstStyle/>
          <a:p>
            <a:pPr eaLnBrk="0" fontAlgn="base" hangingPunct="0">
              <a:spcBef>
                <a:spcPct val="0"/>
              </a:spcBef>
              <a:spcAft>
                <a:spcPct val="0"/>
              </a:spcAft>
              <a:tabLst>
                <a:tab pos="3013075" algn="l"/>
              </a:tabLst>
            </a:pPr>
            <a:endParaRPr lang="fr-FR" sz="400" b="1" dirty="0">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Bef>
                <a:spcPct val="0"/>
              </a:spcBef>
              <a:spcAft>
                <a:spcPct val="0"/>
              </a:spcAft>
              <a:tabLst>
                <a:tab pos="3013075" algn="l"/>
              </a:tabLst>
            </a:pPr>
            <a:r>
              <a:rPr lang="fr-FR" sz="900" b="1" dirty="0">
                <a:latin typeface="Calibri" panose="020F0502020204030204" pitchFamily="34" charset="0"/>
                <a:ea typeface="Calibri" panose="020F0502020204030204" pitchFamily="34" charset="0"/>
                <a:cs typeface="Times New Roman" panose="02020603050405020304" pitchFamily="18" charset="0"/>
              </a:rPr>
              <a:t>NB : Les UE Mutualisées avec un ou plusieurs des parcours du Master Biologie – Santé sont indiquées en italique ; les UE mutualisées ou partagées avec d’autres Masters </a:t>
            </a:r>
          </a:p>
          <a:p>
            <a:pPr eaLnBrk="0" fontAlgn="base" hangingPunct="0">
              <a:spcBef>
                <a:spcPct val="0"/>
              </a:spcBef>
              <a:spcAft>
                <a:spcPct val="0"/>
              </a:spcAft>
              <a:tabLst>
                <a:tab pos="3013075" algn="l"/>
              </a:tabLst>
            </a:pPr>
            <a:r>
              <a:rPr lang="fr-FR" sz="900" b="1" dirty="0">
                <a:latin typeface="Calibri" panose="020F0502020204030204" pitchFamily="34" charset="0"/>
                <a:ea typeface="Calibri" panose="020F0502020204030204" pitchFamily="34" charset="0"/>
                <a:cs typeface="Times New Roman" panose="02020603050405020304" pitchFamily="18" charset="0"/>
              </a:rPr>
              <a:t>sont soulignées ; *les astérisques indiquent les UE non accessibles aux étudiants du secteur Santé. 1h CM = 1,5 h TD, </a:t>
            </a:r>
            <a:r>
              <a:rPr lang="fr-FR" sz="1000" b="1" u="sng" dirty="0">
                <a:latin typeface="Calibri" panose="020F0502020204030204" pitchFamily="34" charset="0"/>
                <a:ea typeface="Calibri" panose="020F0502020204030204" pitchFamily="34" charset="0"/>
                <a:cs typeface="Times New Roman" panose="02020603050405020304" pitchFamily="18" charset="0"/>
              </a:rPr>
              <a:t>SEMESTRE 4 : stage en laboratoire de recherche 30 </a:t>
            </a:r>
            <a:r>
              <a:rPr lang="fr-FR" sz="1000" b="1" u="sng" dirty="0" err="1">
                <a:latin typeface="Calibri" panose="020F0502020204030204" pitchFamily="34" charset="0"/>
                <a:ea typeface="Calibri" panose="020F0502020204030204" pitchFamily="34" charset="0"/>
                <a:cs typeface="Times New Roman" panose="02020603050405020304" pitchFamily="18" charset="0"/>
              </a:rPr>
              <a:t>ects</a:t>
            </a:r>
            <a:endParaRPr lang="fr-FR" sz="1000" b="1" u="sng" dirty="0">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Bef>
                <a:spcPct val="0"/>
              </a:spcBef>
              <a:spcAft>
                <a:spcPct val="0"/>
              </a:spcAft>
              <a:tabLst>
                <a:tab pos="3013075" algn="l"/>
              </a:tabLst>
            </a:pPr>
            <a:r>
              <a:rPr lang="fr-FR" sz="900" dirty="0">
                <a:latin typeface="+mj-lt"/>
              </a:rPr>
              <a:t>Contacts : </a:t>
            </a:r>
            <a:r>
              <a:rPr lang="fr-FR" sz="900" u="sng" dirty="0">
                <a:latin typeface="+mj-lt"/>
                <a:hlinkClick r:id="rId2"/>
              </a:rPr>
              <a:t>prevost@unistra.fr</a:t>
            </a:r>
            <a:r>
              <a:rPr lang="fr-FR" sz="900" dirty="0">
                <a:latin typeface="+mj-lt"/>
              </a:rPr>
              <a:t> ; </a:t>
            </a:r>
            <a:r>
              <a:rPr lang="fr-FR" sz="900" u="sng" dirty="0">
                <a:latin typeface="+mj-lt"/>
                <a:hlinkClick r:id="rId3"/>
              </a:rPr>
              <a:t>ceraline@unistra.fr</a:t>
            </a:r>
            <a:r>
              <a:rPr lang="fr-FR" sz="900" dirty="0">
                <a:latin typeface="+mj-lt"/>
              </a:rPr>
              <a:t> ; </a:t>
            </a:r>
            <a:r>
              <a:rPr lang="fr-FR" sz="900" u="sng" dirty="0">
                <a:latin typeface="+mj-lt"/>
                <a:hlinkClick r:id="rId4"/>
              </a:rPr>
              <a:t>carapito@unistra.fr</a:t>
            </a:r>
            <a:r>
              <a:rPr lang="fr-FR" sz="900" dirty="0">
                <a:latin typeface="+mj-lt"/>
              </a:rPr>
              <a:t> ; </a:t>
            </a:r>
            <a:r>
              <a:rPr lang="fr-FR" sz="900" u="sng" dirty="0">
                <a:latin typeface="+mj-lt"/>
                <a:hlinkClick r:id="rId5"/>
              </a:rPr>
              <a:t>fettous@unistra.fr</a:t>
            </a:r>
            <a:r>
              <a:rPr lang="fr-FR" sz="900" dirty="0">
                <a:latin typeface="+mj-lt"/>
              </a:rPr>
              <a:t> ; </a:t>
            </a:r>
            <a:r>
              <a:rPr lang="fr-FR" sz="900" u="sng" dirty="0">
                <a:latin typeface="+mj-lt"/>
                <a:hlinkClick r:id="rId6"/>
              </a:rPr>
              <a:t>vbruchmann@unistra.fr</a:t>
            </a:r>
            <a:r>
              <a:rPr lang="fr-FR" sz="900" dirty="0">
                <a:latin typeface="+mj-lt"/>
              </a:rPr>
              <a:t> </a:t>
            </a:r>
          </a:p>
        </p:txBody>
      </p:sp>
      <p:sp>
        <p:nvSpPr>
          <p:cNvPr id="4" name="Rectangle 3"/>
          <p:cNvSpPr/>
          <p:nvPr/>
        </p:nvSpPr>
        <p:spPr>
          <a:xfrm>
            <a:off x="2423592" y="24519"/>
            <a:ext cx="7344816" cy="615553"/>
          </a:xfrm>
          <a:prstGeom prst="rect">
            <a:avLst/>
          </a:prstGeom>
        </p:spPr>
        <p:txBody>
          <a:bodyPr wrap="square">
            <a:spAutoFit/>
          </a:bodyPr>
          <a:lstStyle/>
          <a:p>
            <a:pPr algn="ctr" fontAlgn="base">
              <a:spcBef>
                <a:spcPct val="0"/>
              </a:spcBef>
              <a:spcAft>
                <a:spcPct val="0"/>
              </a:spcAft>
              <a:tabLst>
                <a:tab pos="3013075" algn="l"/>
              </a:tabLst>
            </a:pPr>
            <a:r>
              <a:rPr lang="fr-FR" b="1" dirty="0">
                <a:latin typeface="Calibri" panose="020F0502020204030204" pitchFamily="34" charset="0"/>
                <a:ea typeface="Calibri" panose="020F0502020204030204" pitchFamily="34" charset="0"/>
                <a:cs typeface="Times New Roman" panose="02020603050405020304" pitchFamily="18" charset="0"/>
              </a:rPr>
              <a:t>Parcours Recherche en Biomédecine (BSRB)</a:t>
            </a:r>
          </a:p>
          <a:p>
            <a:pPr algn="ctr" fontAlgn="base">
              <a:spcBef>
                <a:spcPct val="0"/>
              </a:spcBef>
              <a:spcAft>
                <a:spcPct val="0"/>
              </a:spcAft>
              <a:tabLst>
                <a:tab pos="3013075" algn="l"/>
              </a:tabLst>
            </a:pPr>
            <a:r>
              <a:rPr lang="fr-FR" sz="1500" b="1" dirty="0">
                <a:latin typeface="Calibri" panose="020F0502020204030204" pitchFamily="34" charset="0"/>
                <a:ea typeface="Calibri" panose="020F0502020204030204" pitchFamily="34" charset="0"/>
                <a:cs typeface="Times New Roman" panose="02020603050405020304" pitchFamily="18" charset="0"/>
              </a:rPr>
              <a:t>Responsables </a:t>
            </a:r>
            <a:r>
              <a:rPr lang="fr-FR" sz="1500" b="1" dirty="0" err="1">
                <a:latin typeface="Calibri" panose="020F0502020204030204" pitchFamily="34" charset="0"/>
                <a:ea typeface="Calibri" panose="020F0502020204030204" pitchFamily="34" charset="0"/>
                <a:cs typeface="Times New Roman" panose="02020603050405020304" pitchFamily="18" charset="0"/>
              </a:rPr>
              <a:t>Drs</a:t>
            </a:r>
            <a:r>
              <a:rPr lang="fr-FR" sz="1500" b="1" dirty="0">
                <a:latin typeface="Calibri" panose="020F0502020204030204" pitchFamily="34" charset="0"/>
                <a:ea typeface="Calibri" panose="020F0502020204030204" pitchFamily="34" charset="0"/>
                <a:cs typeface="Times New Roman" panose="02020603050405020304" pitchFamily="18" charset="0"/>
              </a:rPr>
              <a:t> G Prévost (GP), J </a:t>
            </a:r>
            <a:r>
              <a:rPr lang="fr-FR" sz="1500" b="1" dirty="0" err="1">
                <a:latin typeface="Calibri" panose="020F0502020204030204" pitchFamily="34" charset="0"/>
                <a:ea typeface="Calibri" panose="020F0502020204030204" pitchFamily="34" charset="0"/>
                <a:cs typeface="Times New Roman" panose="02020603050405020304" pitchFamily="18" charset="0"/>
              </a:rPr>
              <a:t>Céraline</a:t>
            </a:r>
            <a:r>
              <a:rPr lang="fr-FR" sz="1500" b="1" dirty="0">
                <a:latin typeface="Calibri" panose="020F0502020204030204" pitchFamily="34" charset="0"/>
                <a:ea typeface="Calibri" panose="020F0502020204030204" pitchFamily="34" charset="0"/>
                <a:cs typeface="Times New Roman" panose="02020603050405020304" pitchFamily="18" charset="0"/>
              </a:rPr>
              <a:t> (JC), R </a:t>
            </a:r>
            <a:r>
              <a:rPr lang="fr-FR" sz="1500" b="1" dirty="0" err="1">
                <a:latin typeface="Calibri" panose="020F0502020204030204" pitchFamily="34" charset="0"/>
                <a:ea typeface="Calibri" panose="020F0502020204030204" pitchFamily="34" charset="0"/>
                <a:cs typeface="Times New Roman" panose="02020603050405020304" pitchFamily="18" charset="0"/>
              </a:rPr>
              <a:t>Carapito</a:t>
            </a:r>
            <a:endParaRPr lang="fr-FR" sz="1500" dirty="0">
              <a:latin typeface="Arial" panose="020B0604020202020204" pitchFamily="34" charset="0"/>
              <a:cs typeface="Arial" panose="020B0604020202020204" pitchFamily="34" charset="0"/>
            </a:endParaRPr>
          </a:p>
        </p:txBody>
      </p:sp>
      <p:sp>
        <p:nvSpPr>
          <p:cNvPr id="5" name="ZoneTexte 4"/>
          <p:cNvSpPr txBox="1"/>
          <p:nvPr/>
        </p:nvSpPr>
        <p:spPr>
          <a:xfrm>
            <a:off x="5780965" y="676147"/>
            <a:ext cx="2114681" cy="230832"/>
          </a:xfrm>
          <a:prstGeom prst="rect">
            <a:avLst/>
          </a:prstGeom>
          <a:noFill/>
        </p:spPr>
        <p:txBody>
          <a:bodyPr wrap="none" rtlCol="0">
            <a:spAutoFit/>
          </a:bodyPr>
          <a:lstStyle/>
          <a:p>
            <a:pPr lvl="0"/>
            <a:r>
              <a:rPr lang="fr-FR" sz="900" b="1" i="1" dirty="0">
                <a:solidFill>
                  <a:srgbClr val="0000CC"/>
                </a:solidFill>
                <a:latin typeface="Calibri" panose="020F0502020204030204" pitchFamily="34" charset="0"/>
                <a:ea typeface="Calibri" panose="020F0502020204030204" pitchFamily="34" charset="0"/>
                <a:cs typeface="Times New Roman" panose="02020603050405020304" pitchFamily="18" charset="0"/>
              </a:rPr>
              <a:t>(heures = Equivalents TD, CM = 1,5h TD)</a:t>
            </a:r>
            <a:endParaRPr lang="fr-FR" sz="900" i="1" dirty="0">
              <a:solidFill>
                <a:srgbClr val="0000CC"/>
              </a:solidFill>
              <a:latin typeface="Arial" panose="020B0604020202020204" pitchFamily="34" charset="0"/>
              <a:cs typeface="Arial" panose="020B0604020202020204" pitchFamily="34" charset="0"/>
            </a:endParaRPr>
          </a:p>
        </p:txBody>
      </p:sp>
      <p:pic>
        <p:nvPicPr>
          <p:cNvPr id="6" name="Image 5"/>
          <p:cNvPicPr/>
          <p:nvPr/>
        </p:nvPicPr>
        <p:blipFill rotWithShape="1">
          <a:blip r:embed="rId7" cstate="print">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val="0"/>
              </a:ext>
            </a:extLst>
          </a:blip>
          <a:srcRect l="39912" b="46204"/>
          <a:stretch>
            <a:fillRect/>
          </a:stretch>
        </p:blipFill>
        <p:spPr>
          <a:xfrm>
            <a:off x="1910535" y="2963629"/>
            <a:ext cx="1305145" cy="390681"/>
          </a:xfrm>
          <a:prstGeom prst="rect">
            <a:avLst/>
          </a:prstGeom>
        </p:spPr>
      </p:pic>
      <p:pic>
        <p:nvPicPr>
          <p:cNvPr id="7" name="Image 6" descr="Résultat de recherche d'images pour &quot;épigénétique photo&quot;"/>
          <p:cNvPicPr/>
          <p:nvPr/>
        </p:nvPicPr>
        <p:blipFill>
          <a:blip r:embed="rId9" cstate="print">
            <a:extLst>
              <a:ext uri="{BEBA8EAE-BF5A-486C-A8C5-ECC9F3942E4B}">
                <a14:imgProps xmlns:a14="http://schemas.microsoft.com/office/drawing/2010/main">
                  <a14:imgLayer r:embed="rId10">
                    <a14:imgEffect>
                      <a14:colorTemperature colorTemp="8800"/>
                    </a14:imgEffect>
                  </a14:imgLayer>
                </a14:imgProps>
              </a:ext>
              <a:ext uri="{28A0092B-C50C-407E-A947-70E740481C1C}">
                <a14:useLocalDpi xmlns:a14="http://schemas.microsoft.com/office/drawing/2010/main" val="0"/>
              </a:ext>
            </a:extLst>
          </a:blip>
          <a:srcRect/>
          <a:stretch>
            <a:fillRect/>
          </a:stretch>
        </p:blipFill>
        <p:spPr bwMode="auto">
          <a:xfrm>
            <a:off x="3800746" y="2984976"/>
            <a:ext cx="765085" cy="714054"/>
          </a:xfrm>
          <a:prstGeom prst="rect">
            <a:avLst/>
          </a:prstGeom>
          <a:noFill/>
          <a:ln>
            <a:noFill/>
          </a:ln>
        </p:spPr>
      </p:pic>
      <p:pic>
        <p:nvPicPr>
          <p:cNvPr id="8" name="Image 7" descr="Résultat de recherche d'images pour &quot;anticorps ^photo&quot;"/>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671175" y="3113965"/>
            <a:ext cx="740408" cy="506016"/>
          </a:xfrm>
          <a:prstGeom prst="rect">
            <a:avLst/>
          </a:prstGeom>
          <a:noFill/>
          <a:ln>
            <a:noFill/>
          </a:ln>
        </p:spPr>
      </p:pic>
      <p:pic>
        <p:nvPicPr>
          <p:cNvPr id="9" name="Image 8"/>
          <p:cNvPicPr/>
          <p:nvPr/>
        </p:nvPicPr>
        <p:blipFill>
          <a:blip r:embed="rId12" cstate="print">
            <a:extLst>
              <a:ext uri="{28A0092B-C50C-407E-A947-70E740481C1C}">
                <a14:useLocalDpi xmlns:a14="http://schemas.microsoft.com/office/drawing/2010/main" val="0"/>
              </a:ext>
            </a:extLst>
          </a:blip>
          <a:srcRect t="6429" r="2792" b="9550"/>
          <a:stretch>
            <a:fillRect/>
          </a:stretch>
        </p:blipFill>
        <p:spPr bwMode="auto">
          <a:xfrm>
            <a:off x="8479424" y="3641717"/>
            <a:ext cx="1757037" cy="462359"/>
          </a:xfrm>
          <a:prstGeom prst="rect">
            <a:avLst/>
          </a:prstGeom>
          <a:solidFill>
            <a:srgbClr val="D7FFF7"/>
          </a:solidFill>
          <a:ln>
            <a:noFill/>
          </a:ln>
        </p:spPr>
      </p:pic>
      <p:sp>
        <p:nvSpPr>
          <p:cNvPr id="10" name="Zone de texte 2"/>
          <p:cNvSpPr txBox="1">
            <a:spLocks noChangeArrowheads="1"/>
          </p:cNvSpPr>
          <p:nvPr/>
        </p:nvSpPr>
        <p:spPr bwMode="auto">
          <a:xfrm rot="20642075">
            <a:off x="3545636" y="5662727"/>
            <a:ext cx="894380" cy="233910"/>
          </a:xfrm>
          <a:prstGeom prst="rect">
            <a:avLst/>
          </a:prstGeom>
          <a:solidFill>
            <a:srgbClr val="FFFFFF"/>
          </a:solidFill>
          <a:ln w="9525">
            <a:solidFill>
              <a:srgbClr val="000000"/>
            </a:solidFill>
            <a:miter lim="800000"/>
          </a:ln>
        </p:spPr>
        <p:txBody>
          <a:bodyPr rot="0" vert="horz" wrap="square" lIns="91440" tIns="45720" rIns="91440" bIns="45720" anchor="t" anchorCtr="0">
            <a:spAutoFit/>
          </a:bodyPr>
          <a:lstStyle/>
          <a:p>
            <a:pPr>
              <a:lnSpc>
                <a:spcPct val="115000"/>
              </a:lnSpc>
              <a:spcAft>
                <a:spcPts val="1000"/>
              </a:spcAft>
            </a:pPr>
            <a:r>
              <a:rPr lang="fr-FR" sz="800" b="1">
                <a:solidFill>
                  <a:schemeClr val="tx2">
                    <a:lumMod val="40000"/>
                    <a:lumOff val="60000"/>
                  </a:schemeClr>
                </a:solidFill>
                <a:latin typeface="Calibri" panose="020F0502020204030204"/>
                <a:ea typeface="Calibri" panose="020F0502020204030204"/>
                <a:cs typeface="Times New Roman" panose="02020603050405020304"/>
              </a:rPr>
              <a:t>Graft tolerance</a:t>
            </a:r>
            <a:endParaRPr lang="fr-FR" sz="800">
              <a:solidFill>
                <a:schemeClr val="tx2">
                  <a:lumMod val="40000"/>
                  <a:lumOff val="60000"/>
                </a:schemeClr>
              </a:solidFill>
              <a:latin typeface="Calibri" panose="020F0502020204030204"/>
              <a:ea typeface="Calibri" panose="020F0502020204030204"/>
              <a:cs typeface="Times New Roman" panose="02020603050405020304"/>
            </a:endParaRPr>
          </a:p>
        </p:txBody>
      </p:sp>
      <p:sp>
        <p:nvSpPr>
          <p:cNvPr id="11" name="Zone de texte 2"/>
          <p:cNvSpPr txBox="1">
            <a:spLocks noChangeArrowheads="1"/>
          </p:cNvSpPr>
          <p:nvPr/>
        </p:nvSpPr>
        <p:spPr bwMode="auto">
          <a:xfrm>
            <a:off x="1910535" y="3417975"/>
            <a:ext cx="1530171" cy="208968"/>
          </a:xfrm>
          <a:prstGeom prst="rect">
            <a:avLst/>
          </a:prstGeom>
          <a:solidFill>
            <a:srgbClr val="FFFFFF"/>
          </a:solidFill>
          <a:ln w="9525">
            <a:noFill/>
            <a:miter lim="800000"/>
          </a:ln>
        </p:spPr>
        <p:txBody>
          <a:bodyPr rot="0" vert="horz" wrap="square" lIns="91440" tIns="45720" rIns="91440" bIns="45720" anchor="t" anchorCtr="0">
            <a:spAutoFit/>
          </a:bodyPr>
          <a:lstStyle/>
          <a:p>
            <a:pPr>
              <a:lnSpc>
                <a:spcPct val="115000"/>
              </a:lnSpc>
              <a:spcAft>
                <a:spcPts val="1000"/>
              </a:spcAft>
            </a:pPr>
            <a:r>
              <a:rPr lang="fr-FR" sz="700" b="1" dirty="0" err="1">
                <a:solidFill>
                  <a:srgbClr val="00B050"/>
                </a:solidFill>
                <a:latin typeface="Calibri" panose="020F0502020204030204"/>
                <a:ea typeface="Calibri" panose="020F0502020204030204"/>
                <a:cs typeface="Times New Roman" panose="02020603050405020304"/>
              </a:rPr>
              <a:t>NGSseq</a:t>
            </a:r>
            <a:r>
              <a:rPr lang="fr-FR" sz="700" b="1" dirty="0">
                <a:solidFill>
                  <a:srgbClr val="00B050"/>
                </a:solidFill>
                <a:latin typeface="Calibri" panose="020F0502020204030204"/>
                <a:ea typeface="Calibri" panose="020F0502020204030204"/>
                <a:cs typeface="Times New Roman" panose="02020603050405020304"/>
              </a:rPr>
              <a:t>, </a:t>
            </a:r>
            <a:r>
              <a:rPr lang="fr-FR" sz="700" b="1" dirty="0" err="1">
                <a:solidFill>
                  <a:srgbClr val="00B050"/>
                </a:solidFill>
                <a:latin typeface="Calibri" panose="020F0502020204030204"/>
                <a:ea typeface="Calibri" panose="020F0502020204030204"/>
                <a:cs typeface="Times New Roman" panose="02020603050405020304"/>
              </a:rPr>
              <a:t>Cre-Lox</a:t>
            </a:r>
            <a:r>
              <a:rPr lang="fr-FR" sz="700" b="1" dirty="0">
                <a:solidFill>
                  <a:srgbClr val="00B050"/>
                </a:solidFill>
                <a:latin typeface="Calibri" panose="020F0502020204030204"/>
                <a:ea typeface="Calibri" panose="020F0502020204030204"/>
                <a:cs typeface="Times New Roman" panose="02020603050405020304"/>
              </a:rPr>
              <a:t>, CRISPR-Cas9</a:t>
            </a:r>
            <a:endParaRPr lang="fr-FR" sz="700" dirty="0">
              <a:latin typeface="Calibri" panose="020F0502020204030204"/>
              <a:ea typeface="Calibri" panose="020F0502020204030204"/>
              <a:cs typeface="Times New Roman" panose="02020603050405020304"/>
            </a:endParaRPr>
          </a:p>
        </p:txBody>
      </p:sp>
      <p:pic>
        <p:nvPicPr>
          <p:cNvPr id="12" name="Image 11" descr="1D.png"/>
          <p:cNvPicPr/>
          <p:nvPr/>
        </p:nvPicPr>
        <p:blipFill>
          <a:blip r:embed="rId13" cstate="print">
            <a:extLst>
              <a:ext uri="{BEBA8EAE-BF5A-486C-A8C5-ECC9F3942E4B}">
                <a14:imgProps xmlns:a14="http://schemas.microsoft.com/office/drawing/2010/main">
                  <a14:imgLayer r:embed="rId14">
                    <a14:imgEffect>
                      <a14:brightnessContrast bright="-40000"/>
                    </a14:imgEffect>
                    <a14:imgEffect>
                      <a14:sharpenSoften amount="50000"/>
                    </a14:imgEffect>
                  </a14:imgLayer>
                </a14:imgProps>
              </a:ext>
              <a:ext uri="{28A0092B-C50C-407E-A947-70E740481C1C}">
                <a14:useLocalDpi xmlns:a14="http://schemas.microsoft.com/office/drawing/2010/main" val="0"/>
              </a:ext>
            </a:extLst>
          </a:blip>
          <a:srcRect l="27609" t="20627" r="13106" b="19475"/>
          <a:stretch>
            <a:fillRect/>
          </a:stretch>
        </p:blipFill>
        <p:spPr bwMode="auto">
          <a:xfrm>
            <a:off x="8649998" y="3113965"/>
            <a:ext cx="1316433" cy="506016"/>
          </a:xfrm>
          <a:prstGeom prst="rect">
            <a:avLst/>
          </a:prstGeom>
          <a:noFill/>
          <a:ln>
            <a:noFill/>
          </a:ln>
        </p:spPr>
      </p:pic>
      <p:sp>
        <p:nvSpPr>
          <p:cNvPr id="13" name="Zone de texte 2"/>
          <p:cNvSpPr txBox="1">
            <a:spLocks noChangeArrowheads="1"/>
          </p:cNvSpPr>
          <p:nvPr/>
        </p:nvSpPr>
        <p:spPr bwMode="auto">
          <a:xfrm rot="467659">
            <a:off x="2007934" y="5672259"/>
            <a:ext cx="1241425" cy="251607"/>
          </a:xfrm>
          <a:prstGeom prst="rect">
            <a:avLst/>
          </a:prstGeom>
          <a:solidFill>
            <a:srgbClr val="FFFFFF"/>
          </a:solidFill>
          <a:ln w="9525">
            <a:solidFill>
              <a:srgbClr val="000000"/>
            </a:solidFill>
            <a:miter lim="800000"/>
          </a:ln>
        </p:spPr>
        <p:txBody>
          <a:bodyPr rot="0" vert="horz" wrap="square" lIns="91440" tIns="45720" rIns="91440" bIns="45720" anchor="t" anchorCtr="0">
            <a:spAutoFit/>
          </a:bodyPr>
          <a:lstStyle/>
          <a:p>
            <a:pPr>
              <a:lnSpc>
                <a:spcPct val="115000"/>
              </a:lnSpc>
              <a:spcAft>
                <a:spcPts val="1000"/>
              </a:spcAft>
            </a:pPr>
            <a:r>
              <a:rPr lang="fr-FR" sz="900" b="1">
                <a:solidFill>
                  <a:schemeClr val="tx2">
                    <a:lumMod val="40000"/>
                    <a:lumOff val="60000"/>
                  </a:schemeClr>
                </a:solidFill>
                <a:latin typeface="Calibri" panose="020F0502020204030204"/>
                <a:ea typeface="Calibri" panose="020F0502020204030204"/>
                <a:cs typeface="Times New Roman" panose="02020603050405020304"/>
              </a:rPr>
              <a:t>Pathologies</a:t>
            </a:r>
            <a:endParaRPr lang="fr-FR" sz="900">
              <a:solidFill>
                <a:schemeClr val="tx2">
                  <a:lumMod val="40000"/>
                  <a:lumOff val="60000"/>
                </a:schemeClr>
              </a:solidFill>
              <a:latin typeface="Calibri" panose="020F0502020204030204"/>
              <a:ea typeface="Calibri" panose="020F0502020204030204"/>
              <a:cs typeface="Times New Roman" panose="02020603050405020304"/>
            </a:endParaRPr>
          </a:p>
        </p:txBody>
      </p:sp>
      <p:sp>
        <p:nvSpPr>
          <p:cNvPr id="14" name="Zone de texte 2"/>
          <p:cNvSpPr txBox="1">
            <a:spLocks noChangeArrowheads="1"/>
          </p:cNvSpPr>
          <p:nvPr/>
        </p:nvSpPr>
        <p:spPr bwMode="auto">
          <a:xfrm>
            <a:off x="5645888" y="3888922"/>
            <a:ext cx="2485439" cy="233910"/>
          </a:xfrm>
          <a:prstGeom prst="rect">
            <a:avLst/>
          </a:prstGeom>
          <a:solidFill>
            <a:srgbClr val="00B0F0"/>
          </a:solidFill>
          <a:ln w="9525">
            <a:noFill/>
            <a:miter lim="800000"/>
          </a:ln>
        </p:spPr>
        <p:txBody>
          <a:bodyPr rot="0" vert="horz" wrap="square" lIns="91440" tIns="45720" rIns="91440" bIns="45720" anchor="t" anchorCtr="0">
            <a:spAutoFit/>
          </a:bodyPr>
          <a:lstStyle/>
          <a:p>
            <a:pPr>
              <a:lnSpc>
                <a:spcPct val="115000"/>
              </a:lnSpc>
              <a:spcAft>
                <a:spcPts val="1000"/>
              </a:spcAft>
            </a:pPr>
            <a:r>
              <a:rPr lang="fr-FR" sz="800" b="1" dirty="0" err="1">
                <a:solidFill>
                  <a:srgbClr val="CCFFFF"/>
                </a:solidFill>
                <a:latin typeface="Calibri" panose="020F0502020204030204"/>
                <a:ea typeface="Calibri" panose="020F0502020204030204"/>
                <a:cs typeface="Times New Roman" panose="02020603050405020304"/>
              </a:rPr>
              <a:t>Fertility</a:t>
            </a:r>
            <a:r>
              <a:rPr lang="fr-FR" sz="800" b="1" dirty="0">
                <a:solidFill>
                  <a:srgbClr val="CCFFFF"/>
                </a:solidFill>
                <a:latin typeface="Calibri" panose="020F0502020204030204"/>
                <a:ea typeface="Calibri" panose="020F0502020204030204"/>
                <a:cs typeface="Times New Roman" panose="02020603050405020304"/>
              </a:rPr>
              <a:t>, </a:t>
            </a:r>
            <a:r>
              <a:rPr lang="fr-FR" sz="800" b="1" dirty="0" err="1">
                <a:solidFill>
                  <a:srgbClr val="CCFFFF"/>
                </a:solidFill>
                <a:latin typeface="Calibri" panose="020F0502020204030204"/>
                <a:ea typeface="Calibri" panose="020F0502020204030204"/>
                <a:cs typeface="Times New Roman" panose="02020603050405020304"/>
              </a:rPr>
              <a:t>therapeutics</a:t>
            </a:r>
            <a:r>
              <a:rPr lang="fr-FR" sz="800" b="1" dirty="0">
                <a:solidFill>
                  <a:srgbClr val="CCFFFF"/>
                </a:solidFill>
                <a:latin typeface="Calibri" panose="020F0502020204030204"/>
                <a:ea typeface="Calibri" panose="020F0502020204030204"/>
                <a:cs typeface="Times New Roman" panose="02020603050405020304"/>
              </a:rPr>
              <a:t>, </a:t>
            </a:r>
            <a:r>
              <a:rPr lang="fr-FR" sz="800" b="1" dirty="0" err="1">
                <a:solidFill>
                  <a:srgbClr val="CCFFFF"/>
                </a:solidFill>
                <a:latin typeface="Calibri" panose="020F0502020204030204"/>
                <a:ea typeface="Calibri" panose="020F0502020204030204"/>
                <a:cs typeface="Times New Roman" panose="02020603050405020304"/>
              </a:rPr>
              <a:t>aging</a:t>
            </a:r>
            <a:r>
              <a:rPr lang="fr-FR" sz="800" b="1" dirty="0">
                <a:solidFill>
                  <a:srgbClr val="CCFFFF"/>
                </a:solidFill>
                <a:latin typeface="Calibri" panose="020F0502020204030204"/>
                <a:ea typeface="Calibri" panose="020F0502020204030204"/>
                <a:cs typeface="Times New Roman" panose="02020603050405020304"/>
              </a:rPr>
              <a:t>,… </a:t>
            </a:r>
            <a:r>
              <a:rPr lang="fr-FR" sz="800" b="1" dirty="0" err="1">
                <a:solidFill>
                  <a:srgbClr val="CCFFFF"/>
                </a:solidFill>
                <a:latin typeface="Calibri" panose="020F0502020204030204"/>
                <a:ea typeface="Calibri" panose="020F0502020204030204"/>
                <a:cs typeface="Times New Roman" panose="02020603050405020304"/>
              </a:rPr>
              <a:t>Epigenetics</a:t>
            </a:r>
            <a:r>
              <a:rPr lang="fr-FR" sz="800" b="1" dirty="0">
                <a:solidFill>
                  <a:srgbClr val="CCFFFF"/>
                </a:solidFill>
                <a:latin typeface="Calibri" panose="020F0502020204030204"/>
                <a:ea typeface="Calibri" panose="020F0502020204030204"/>
                <a:cs typeface="Times New Roman" panose="02020603050405020304"/>
              </a:rPr>
              <a:t>, </a:t>
            </a:r>
            <a:r>
              <a:rPr lang="fr-FR" sz="800" b="1" dirty="0" err="1">
                <a:solidFill>
                  <a:srgbClr val="CCFFFF"/>
                </a:solidFill>
                <a:latin typeface="Calibri" panose="020F0502020204030204"/>
                <a:ea typeface="Calibri" panose="020F0502020204030204"/>
                <a:cs typeface="Times New Roman" panose="02020603050405020304"/>
              </a:rPr>
              <a:t>Proteome</a:t>
            </a:r>
            <a:endParaRPr lang="fr-FR" sz="800" dirty="0">
              <a:solidFill>
                <a:srgbClr val="CCFFFF"/>
              </a:solidFill>
              <a:latin typeface="Calibri" panose="020F0502020204030204"/>
              <a:ea typeface="Calibri" panose="020F0502020204030204"/>
              <a:cs typeface="Times New Roman" panose="02020603050405020304"/>
            </a:endParaRPr>
          </a:p>
        </p:txBody>
      </p:sp>
      <p:pic>
        <p:nvPicPr>
          <p:cNvPr id="15" name="Image 14" descr="C:\Users\ACERE5~1\AppData\Local\Temp\logo-unistra.jpg"/>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34912" y="156557"/>
            <a:ext cx="1278174" cy="676038"/>
          </a:xfrm>
          <a:prstGeom prst="rect">
            <a:avLst/>
          </a:prstGeom>
          <a:noFill/>
          <a:ln>
            <a:noFill/>
          </a:ln>
        </p:spPr>
      </p:pic>
      <p:pic>
        <p:nvPicPr>
          <p:cNvPr id="16" name="Image 15"/>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34912" y="1589490"/>
            <a:ext cx="1107734" cy="478008"/>
          </a:xfrm>
          <a:prstGeom prst="rect">
            <a:avLst/>
          </a:prstGeom>
          <a:noFill/>
          <a:ln>
            <a:noFill/>
          </a:ln>
        </p:spPr>
      </p:pic>
      <p:pic>
        <p:nvPicPr>
          <p:cNvPr id="17" name="Image 16"/>
          <p:cNvPicPr/>
          <p:nvPr/>
        </p:nvPicPr>
        <p:blipFill>
          <a:blip r:embed="rId17" cstate="print">
            <a:lum contrast="20000"/>
          </a:blip>
          <a:srcRect t="12787" b="23415"/>
          <a:stretch>
            <a:fillRect/>
          </a:stretch>
        </p:blipFill>
        <p:spPr bwMode="auto">
          <a:xfrm>
            <a:off x="10963137" y="1674490"/>
            <a:ext cx="948979" cy="690136"/>
          </a:xfrm>
          <a:prstGeom prst="rect">
            <a:avLst/>
          </a:prstGeom>
          <a:noFill/>
          <a:ln w="9525">
            <a:noFill/>
            <a:miter lim="800000"/>
            <a:headEnd/>
            <a:tailEnd/>
          </a:ln>
        </p:spPr>
      </p:pic>
      <p:pic>
        <p:nvPicPr>
          <p:cNvPr id="18" name="Picture 2" descr="Les Hôpitaux Universitaires de Strasbourg  - Page d'accueil"/>
          <p:cNvPicPr/>
          <p:nvPr/>
        </p:nvPicPr>
        <p:blipFill>
          <a:blip r:embed="rId18" cstate="print">
            <a:extLst>
              <a:ext uri="{BEBA8EAE-BF5A-486C-A8C5-ECC9F3942E4B}">
                <a14:imgProps xmlns:a14="http://schemas.microsoft.com/office/drawing/2010/main">
                  <a14:imgLayer r:embed="rId19">
                    <a14:imgEffect>
                      <a14:brightnessContrast contrast="-40000"/>
                    </a14:imgEffect>
                  </a14:imgLayer>
                </a14:imgProps>
              </a:ext>
            </a:extLst>
          </a:blip>
          <a:srcRect/>
          <a:stretch>
            <a:fillRect/>
          </a:stretch>
        </p:blipFill>
        <p:spPr bwMode="auto">
          <a:xfrm>
            <a:off x="10968678" y="3366973"/>
            <a:ext cx="858742" cy="701233"/>
          </a:xfrm>
          <a:prstGeom prst="rect">
            <a:avLst/>
          </a:prstGeom>
          <a:noFill/>
          <a:ln>
            <a:solidFill>
              <a:schemeClr val="accent1"/>
            </a:solidFill>
          </a:ln>
        </p:spPr>
      </p:pic>
      <p:sp>
        <p:nvSpPr>
          <p:cNvPr id="19" name="ZoneTexte 18"/>
          <p:cNvSpPr txBox="1"/>
          <p:nvPr/>
        </p:nvSpPr>
        <p:spPr>
          <a:xfrm>
            <a:off x="1865531" y="631142"/>
            <a:ext cx="3897221" cy="253916"/>
          </a:xfrm>
          <a:prstGeom prst="rect">
            <a:avLst/>
          </a:prstGeom>
          <a:noFill/>
          <a:ln>
            <a:solidFill>
              <a:srgbClr val="0000CC"/>
            </a:solidFill>
          </a:ln>
        </p:spPr>
        <p:txBody>
          <a:bodyPr wrap="none" rtlCol="0">
            <a:spAutoFit/>
          </a:bodyPr>
          <a:lstStyle/>
          <a:p>
            <a:r>
              <a:rPr lang="fr-FR" sz="1050" dirty="0">
                <a:solidFill>
                  <a:srgbClr val="0000CC"/>
                </a:solidFill>
              </a:rPr>
              <a:t>&gt; 50 équipes de recherche ; collectif d’enseignants et de chercheurs</a:t>
            </a:r>
          </a:p>
        </p:txBody>
      </p:sp>
      <p:grpSp>
        <p:nvGrpSpPr>
          <p:cNvPr id="20" name="Groupe 19"/>
          <p:cNvGrpSpPr/>
          <p:nvPr/>
        </p:nvGrpSpPr>
        <p:grpSpPr>
          <a:xfrm>
            <a:off x="10974961" y="144362"/>
            <a:ext cx="897769" cy="950185"/>
            <a:chOff x="7002270" y="2219918"/>
            <a:chExt cx="998494" cy="1008112"/>
          </a:xfrm>
        </p:grpSpPr>
        <p:grpSp>
          <p:nvGrpSpPr>
            <p:cNvPr id="21" name="Groupe 20"/>
            <p:cNvGrpSpPr/>
            <p:nvPr/>
          </p:nvGrpSpPr>
          <p:grpSpPr>
            <a:xfrm>
              <a:off x="7002270" y="2219918"/>
              <a:ext cx="998494" cy="1008112"/>
              <a:chOff x="1331640" y="420324"/>
              <a:chExt cx="4104456" cy="3656748"/>
            </a:xfrm>
          </p:grpSpPr>
          <p:sp>
            <p:nvSpPr>
              <p:cNvPr id="23" name="Moins 22"/>
              <p:cNvSpPr/>
              <p:nvPr/>
            </p:nvSpPr>
            <p:spPr>
              <a:xfrm>
                <a:off x="2906815" y="3144670"/>
                <a:ext cx="1248280" cy="914400"/>
              </a:xfrm>
              <a:prstGeom prst="mathMinus">
                <a:avLst/>
              </a:prstGeom>
              <a:solidFill>
                <a:srgbClr val="66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sp>
            <p:nvSpPr>
              <p:cNvPr id="24" name="Moins 23"/>
              <p:cNvSpPr/>
              <p:nvPr/>
            </p:nvSpPr>
            <p:spPr>
              <a:xfrm rot="3955028">
                <a:off x="1583844" y="2322883"/>
                <a:ext cx="1183009" cy="914400"/>
              </a:xfrm>
              <a:prstGeom prst="mathMinus">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sp>
            <p:nvSpPr>
              <p:cNvPr id="25" name="Moins 24"/>
              <p:cNvSpPr/>
              <p:nvPr/>
            </p:nvSpPr>
            <p:spPr>
              <a:xfrm rot="6526066">
                <a:off x="4078259" y="2324311"/>
                <a:ext cx="1183009" cy="914400"/>
              </a:xfrm>
              <a:prstGeom prst="mathMinus">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sp>
            <p:nvSpPr>
              <p:cNvPr id="26" name="Moins 25"/>
              <p:cNvSpPr/>
              <p:nvPr/>
            </p:nvSpPr>
            <p:spPr>
              <a:xfrm rot="1782745">
                <a:off x="3595717" y="944403"/>
                <a:ext cx="1183009" cy="914400"/>
              </a:xfrm>
              <a:prstGeom prst="mathMinus">
                <a:avLst/>
              </a:prstGeom>
              <a:solidFill>
                <a:srgbClr val="FFC0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sp>
            <p:nvSpPr>
              <p:cNvPr id="27" name="Moins 26"/>
              <p:cNvSpPr/>
              <p:nvPr/>
            </p:nvSpPr>
            <p:spPr>
              <a:xfrm rot="19723600">
                <a:off x="2022458" y="946169"/>
                <a:ext cx="1183009" cy="914400"/>
              </a:xfrm>
              <a:prstGeom prst="mathMinus">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sp>
            <p:nvSpPr>
              <p:cNvPr id="28" name="Ellipse 27"/>
              <p:cNvSpPr/>
              <p:nvPr/>
            </p:nvSpPr>
            <p:spPr>
              <a:xfrm>
                <a:off x="1331640" y="1412776"/>
                <a:ext cx="1008112" cy="1008112"/>
              </a:xfrm>
              <a:prstGeom prst="ellipse">
                <a:avLst/>
              </a:prstGeom>
              <a:gradFill flip="none" rotWithShape="1">
                <a:gsLst>
                  <a:gs pos="0">
                    <a:srgbClr val="66FFFF">
                      <a:tint val="66000"/>
                      <a:satMod val="160000"/>
                    </a:srgbClr>
                  </a:gs>
                  <a:gs pos="50000">
                    <a:srgbClr val="66FFFF">
                      <a:tint val="44500"/>
                      <a:satMod val="160000"/>
                    </a:srgbClr>
                  </a:gs>
                  <a:gs pos="100000">
                    <a:srgbClr val="66FFFF">
                      <a:tint val="23500"/>
                      <a:satMod val="160000"/>
                    </a:srgb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sp>
            <p:nvSpPr>
              <p:cNvPr id="29" name="Ellipse 28"/>
              <p:cNvSpPr/>
              <p:nvPr/>
            </p:nvSpPr>
            <p:spPr>
              <a:xfrm>
                <a:off x="3952616" y="3068960"/>
                <a:ext cx="1008112" cy="1008112"/>
              </a:xfrm>
              <a:prstGeom prst="ellipse">
                <a:avLst/>
              </a:prstGeom>
              <a:gradFill flip="none" rotWithShape="1">
                <a:gsLst>
                  <a:gs pos="0">
                    <a:srgbClr val="66FF33">
                      <a:tint val="66000"/>
                      <a:satMod val="160000"/>
                    </a:srgbClr>
                  </a:gs>
                  <a:gs pos="50000">
                    <a:srgbClr val="66FF33">
                      <a:tint val="44500"/>
                      <a:satMod val="160000"/>
                    </a:srgbClr>
                  </a:gs>
                  <a:gs pos="100000">
                    <a:srgbClr val="66FF33">
                      <a:tint val="23500"/>
                      <a:satMod val="160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sp>
            <p:nvSpPr>
              <p:cNvPr id="30" name="Ellipse 29"/>
              <p:cNvSpPr/>
              <p:nvPr/>
            </p:nvSpPr>
            <p:spPr>
              <a:xfrm>
                <a:off x="2068488" y="3068960"/>
                <a:ext cx="1008112" cy="1008112"/>
              </a:xfrm>
              <a:prstGeom prst="ellipse">
                <a:avLst/>
              </a:prstGeom>
              <a:gradFill flip="none" rotWithShape="1">
                <a:gsLst>
                  <a:gs pos="0">
                    <a:srgbClr val="3232EA">
                      <a:tint val="66000"/>
                      <a:satMod val="160000"/>
                    </a:srgbClr>
                  </a:gs>
                  <a:gs pos="50000">
                    <a:srgbClr val="3232EA">
                      <a:tint val="44500"/>
                      <a:satMod val="160000"/>
                    </a:srgbClr>
                  </a:gs>
                  <a:gs pos="100000">
                    <a:srgbClr val="3232EA">
                      <a:tint val="23500"/>
                      <a:satMod val="160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sp>
            <p:nvSpPr>
              <p:cNvPr id="31" name="Ellipse 30"/>
              <p:cNvSpPr/>
              <p:nvPr/>
            </p:nvSpPr>
            <p:spPr>
              <a:xfrm>
                <a:off x="4427984" y="1412776"/>
                <a:ext cx="1008112" cy="1008112"/>
              </a:xfrm>
              <a:prstGeom prst="ellipse">
                <a:avLst/>
              </a:prstGeom>
              <a:gradFill flip="none" rotWithShape="1">
                <a:gsLst>
                  <a:gs pos="0">
                    <a:srgbClr val="FFD10D">
                      <a:tint val="66000"/>
                      <a:satMod val="160000"/>
                    </a:srgbClr>
                  </a:gs>
                  <a:gs pos="50000">
                    <a:srgbClr val="FFD10D">
                      <a:tint val="44500"/>
                      <a:satMod val="160000"/>
                    </a:srgbClr>
                  </a:gs>
                  <a:gs pos="100000">
                    <a:srgbClr val="FFD10D">
                      <a:tint val="23500"/>
                      <a:satMod val="160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sp>
            <p:nvSpPr>
              <p:cNvPr id="32" name="Ellipse 31"/>
              <p:cNvSpPr/>
              <p:nvPr/>
            </p:nvSpPr>
            <p:spPr>
              <a:xfrm>
                <a:off x="2877344" y="420324"/>
                <a:ext cx="1008112" cy="1008112"/>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sp>
            <p:nvSpPr>
              <p:cNvPr id="33" name="Rectangle 32"/>
              <p:cNvSpPr/>
              <p:nvPr/>
            </p:nvSpPr>
            <p:spPr>
              <a:xfrm>
                <a:off x="2393758" y="2006842"/>
                <a:ext cx="1008112" cy="792088"/>
              </a:xfrm>
              <a:prstGeom prst="rect">
                <a:avLst/>
              </a:prstGeom>
              <a:solidFill>
                <a:schemeClr val="bg1">
                  <a:lumMod val="95000"/>
                </a:schemeClr>
              </a:solidFill>
              <a:ln>
                <a:solidFill>
                  <a:schemeClr val="tx1"/>
                </a:solidFill>
              </a:ln>
              <a:effectLst>
                <a:glow rad="101600">
                  <a:srgbClr val="0000F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b="1" dirty="0">
                  <a:solidFill>
                    <a:schemeClr val="tx1"/>
                  </a:solidFill>
                </a:endParaRPr>
              </a:p>
            </p:txBody>
          </p:sp>
          <p:sp>
            <p:nvSpPr>
              <p:cNvPr id="34" name="Rectangle 33"/>
              <p:cNvSpPr/>
              <p:nvPr/>
            </p:nvSpPr>
            <p:spPr>
              <a:xfrm>
                <a:off x="3446875" y="2006842"/>
                <a:ext cx="952872" cy="792088"/>
              </a:xfrm>
              <a:prstGeom prst="rect">
                <a:avLst/>
              </a:prstGeom>
              <a:solidFill>
                <a:schemeClr val="bg1">
                  <a:lumMod val="95000"/>
                </a:schemeClr>
              </a:solidFill>
              <a:ln>
                <a:solidFill>
                  <a:schemeClr val="tx1"/>
                </a:solidFill>
              </a:ln>
              <a:effectLst>
                <a:glow rad="101600">
                  <a:srgbClr val="0000F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b="1" dirty="0">
                  <a:solidFill>
                    <a:schemeClr val="tx1"/>
                  </a:solidFill>
                </a:endParaRPr>
              </a:p>
            </p:txBody>
          </p:sp>
          <p:sp>
            <p:nvSpPr>
              <p:cNvPr id="35" name="Ellipse 34"/>
              <p:cNvSpPr/>
              <p:nvPr/>
            </p:nvSpPr>
            <p:spPr>
              <a:xfrm flipV="1">
                <a:off x="4842030" y="1826822"/>
                <a:ext cx="180020" cy="18002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sp>
            <p:nvSpPr>
              <p:cNvPr id="36" name="Ellipse 35"/>
              <p:cNvSpPr/>
              <p:nvPr/>
            </p:nvSpPr>
            <p:spPr>
              <a:xfrm flipV="1">
                <a:off x="3291390" y="834370"/>
                <a:ext cx="180020" cy="180020"/>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sp>
            <p:nvSpPr>
              <p:cNvPr id="37" name="Ellipse 36"/>
              <p:cNvSpPr/>
              <p:nvPr/>
            </p:nvSpPr>
            <p:spPr>
              <a:xfrm flipV="1">
                <a:off x="1745686" y="1826822"/>
                <a:ext cx="180020" cy="180020"/>
              </a:xfrm>
              <a:prstGeom prst="ellipse">
                <a:avLst/>
              </a:prstGeom>
              <a:solidFill>
                <a:srgbClr val="00C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sp>
            <p:nvSpPr>
              <p:cNvPr id="38" name="Ellipse 37"/>
              <p:cNvSpPr/>
              <p:nvPr/>
            </p:nvSpPr>
            <p:spPr>
              <a:xfrm flipV="1">
                <a:off x="2482534" y="3488662"/>
                <a:ext cx="180020" cy="180020"/>
              </a:xfrm>
              <a:prstGeom prst="ellipse">
                <a:avLst/>
              </a:prstGeom>
              <a:solidFill>
                <a:srgbClr val="66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sp>
            <p:nvSpPr>
              <p:cNvPr id="39" name="Ellipse 38"/>
              <p:cNvSpPr/>
              <p:nvPr/>
            </p:nvSpPr>
            <p:spPr>
              <a:xfrm flipV="1">
                <a:off x="4391980" y="3474005"/>
                <a:ext cx="180020" cy="180020"/>
              </a:xfrm>
              <a:prstGeom prst="ellipse">
                <a:avLst/>
              </a:prstGeom>
              <a:solidFill>
                <a:srgbClr val="00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600"/>
              </a:p>
            </p:txBody>
          </p:sp>
        </p:grpSp>
        <p:sp>
          <p:nvSpPr>
            <p:cNvPr id="22" name="ZoneTexte 21"/>
            <p:cNvSpPr txBox="1"/>
            <p:nvPr/>
          </p:nvSpPr>
          <p:spPr>
            <a:xfrm>
              <a:off x="7182290" y="2618910"/>
              <a:ext cx="647532" cy="310213"/>
            </a:xfrm>
            <a:prstGeom prst="rect">
              <a:avLst/>
            </a:prstGeom>
            <a:noFill/>
          </p:spPr>
          <p:txBody>
            <a:bodyPr wrap="none" rtlCol="0">
              <a:spAutoFit/>
            </a:bodyPr>
            <a:lstStyle/>
            <a:p>
              <a:r>
                <a:rPr lang="fr-FR" sz="1300" b="1" dirty="0"/>
                <a:t>BS RB</a:t>
              </a:r>
            </a:p>
          </p:txBody>
        </p:sp>
      </p:grpSp>
      <p:pic>
        <p:nvPicPr>
          <p:cNvPr id="40" name="Picture 3"/>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61826" y="3417976"/>
            <a:ext cx="1351260" cy="478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2156</Words>
  <Application>Microsoft Office PowerPoint</Application>
  <PresentationFormat>Grand écran</PresentationFormat>
  <Paragraphs>121</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Bacterio</dc:creator>
  <cp:lastModifiedBy>Bacterio</cp:lastModifiedBy>
  <cp:revision>19</cp:revision>
  <cp:lastPrinted>2019-04-29T08:27:00Z</cp:lastPrinted>
  <dcterms:created xsi:type="dcterms:W3CDTF">2019-03-08T12:41:00Z</dcterms:created>
  <dcterms:modified xsi:type="dcterms:W3CDTF">2020-01-24T12:07:14Z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2052-11.1.0.8597</vt:lpwstr>
  </property>
</Properties>
</file>